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1"/>
  </p:notesMasterIdLst>
  <p:sldIdLst>
    <p:sldId id="256" r:id="rId2"/>
    <p:sldId id="258" r:id="rId3"/>
    <p:sldId id="257" r:id="rId4"/>
    <p:sldId id="259" r:id="rId5"/>
    <p:sldId id="279" r:id="rId6"/>
    <p:sldId id="268" r:id="rId7"/>
    <p:sldId id="269" r:id="rId8"/>
    <p:sldId id="271" r:id="rId9"/>
    <p:sldId id="272" r:id="rId10"/>
    <p:sldId id="262" r:id="rId11"/>
    <p:sldId id="263" r:id="rId12"/>
    <p:sldId id="278" r:id="rId13"/>
    <p:sldId id="273" r:id="rId14"/>
    <p:sldId id="274" r:id="rId15"/>
    <p:sldId id="275" r:id="rId16"/>
    <p:sldId id="276" r:id="rId17"/>
    <p:sldId id="277" r:id="rId18"/>
    <p:sldId id="260" r:id="rId19"/>
    <p:sldId id="261" r:id="rId20"/>
    <p:sldId id="264" r:id="rId21"/>
    <p:sldId id="289" r:id="rId22"/>
    <p:sldId id="280" r:id="rId23"/>
    <p:sldId id="281" r:id="rId24"/>
    <p:sldId id="282" r:id="rId25"/>
    <p:sldId id="283" r:id="rId26"/>
    <p:sldId id="287" r:id="rId27"/>
    <p:sldId id="265" r:id="rId28"/>
    <p:sldId id="290" r:id="rId29"/>
    <p:sldId id="266" r:id="rId30"/>
  </p:sldIdLst>
  <p:sldSz cx="9144000" cy="5143500" type="screen16x9"/>
  <p:notesSz cx="6858000" cy="9144000"/>
  <p:embeddedFontLst>
    <p:embeddedFont>
      <p:font typeface="Montserrat" panose="00000500000000000000" pitchFamily="2" charset="0"/>
      <p:regular r:id="rId32"/>
      <p:bold r:id="rId33"/>
      <p:italic r:id="rId34"/>
      <p:boldItalic r:id="rId35"/>
    </p:embeddedFont>
    <p:embeddedFont>
      <p:font typeface="Montserrat ExtraBold" panose="00000900000000000000" pitchFamily="2" charset="0"/>
      <p:bold r:id="rId36"/>
      <p:boldItalic r:id="rId37"/>
    </p:embeddedFont>
    <p:embeddedFont>
      <p:font typeface="Montserrat Medium" panose="000006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723fa4a9b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723fa4a9b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94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723fa4a9b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723fa4a9b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579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723fa4a9b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723fa4a9b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960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723fa4a9b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723fa4a9b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042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723fa4a9b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723fa4a9b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26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1723fa4a9b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1723fa4a9b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1723fa4a9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1723fa4a9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1723fa4a9b_6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1723fa4a9b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808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1723fa4a9b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1723fa4a9b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17144b356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17144b356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1723fa4a9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1723fa4a9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482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1723fa4a9b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1723fa4a9b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7144b3776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7144b377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7144b3776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7144b377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53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1723fa4a9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1723fa4a9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035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1723fa4a9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1723fa4a9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1723fa4a9b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1723fa4a9b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723fa4a9b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723fa4a9b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477019" y="521494"/>
            <a:ext cx="7461300" cy="2138294"/>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3300" dirty="0"/>
              <a:t>Food Supply Chain Management Using Smart Contracts in Blockchain Technology</a:t>
            </a:r>
            <a:endParaRPr sz="3300" dirty="0"/>
          </a:p>
        </p:txBody>
      </p:sp>
      <p:sp>
        <p:nvSpPr>
          <p:cNvPr id="159" name="Google Shape;159;p36"/>
          <p:cNvSpPr txBox="1">
            <a:spLocks noGrp="1"/>
          </p:cNvSpPr>
          <p:nvPr>
            <p:ph type="subTitle" idx="1"/>
          </p:nvPr>
        </p:nvSpPr>
        <p:spPr>
          <a:xfrm>
            <a:off x="2915373" y="3132263"/>
            <a:ext cx="4964183" cy="1703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a:t>
            </a:r>
            <a:endParaRPr lang="en-IN" dirty="0"/>
          </a:p>
          <a:p>
            <a:pPr marL="0" lvl="0" indent="0" algn="l" rtl="0">
              <a:spcBef>
                <a:spcPts val="0"/>
              </a:spcBef>
              <a:spcAft>
                <a:spcPts val="0"/>
              </a:spcAft>
              <a:buNone/>
            </a:pPr>
            <a:r>
              <a:rPr lang="en-IN" dirty="0"/>
              <a:t>	Group No. : 04</a:t>
            </a:r>
          </a:p>
          <a:p>
            <a:pPr marL="0" lvl="0" indent="0" algn="l" rtl="0">
              <a:spcBef>
                <a:spcPts val="0"/>
              </a:spcBef>
              <a:spcAft>
                <a:spcPts val="0"/>
              </a:spcAft>
              <a:buNone/>
            </a:pPr>
            <a:r>
              <a:rPr lang="en-IN" dirty="0"/>
              <a:t>	Tarun Ashwini (19671A1207)</a:t>
            </a:r>
          </a:p>
          <a:p>
            <a:pPr marL="0" lvl="0" indent="0" algn="l" rtl="0">
              <a:spcBef>
                <a:spcPts val="0"/>
              </a:spcBef>
              <a:spcAft>
                <a:spcPts val="0"/>
              </a:spcAft>
              <a:buNone/>
            </a:pPr>
            <a:r>
              <a:rPr lang="en" dirty="0"/>
              <a:t>	Thumar Jankiben Narshibhai (20675A1206)</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Under The Guidence:</a:t>
            </a:r>
          </a:p>
          <a:p>
            <a:pPr marL="0" lvl="0" indent="0" algn="l" rtl="0">
              <a:spcBef>
                <a:spcPts val="0"/>
              </a:spcBef>
              <a:spcAft>
                <a:spcPts val="0"/>
              </a:spcAft>
              <a:buNone/>
            </a:pPr>
            <a:r>
              <a:rPr lang="en" dirty="0"/>
              <a:t>	M. A. Muneer (ASSISTANT PROFESSOR)</a:t>
            </a:r>
          </a:p>
          <a:p>
            <a:pPr marL="0" lvl="0" indent="457200" algn="l" rtl="0">
              <a:spcBef>
                <a:spcPts val="0"/>
              </a:spcBef>
              <a:spcAft>
                <a:spcPts val="0"/>
              </a:spcAft>
              <a:buNone/>
            </a:pPr>
            <a:endParaRPr dirty="0"/>
          </a:p>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AB31B403-7E1F-6E06-97D7-46CCC15CBFA7}"/>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4" name="Google Shape;204;p42"/>
          <p:cNvGrpSpPr/>
          <p:nvPr/>
        </p:nvGrpSpPr>
        <p:grpSpPr>
          <a:xfrm>
            <a:off x="518075" y="875738"/>
            <a:ext cx="8314925" cy="2241275"/>
            <a:chOff x="240050" y="2604575"/>
            <a:chExt cx="8314925" cy="2241275"/>
          </a:xfrm>
        </p:grpSpPr>
        <p:pic>
          <p:nvPicPr>
            <p:cNvPr id="205" name="Google Shape;205;p42"/>
            <p:cNvPicPr preferRelativeResize="0"/>
            <p:nvPr/>
          </p:nvPicPr>
          <p:blipFill>
            <a:blip r:embed="rId3">
              <a:alphaModFix/>
            </a:blip>
            <a:stretch>
              <a:fillRect/>
            </a:stretch>
          </p:blipFill>
          <p:spPr>
            <a:xfrm>
              <a:off x="5968050" y="2604575"/>
              <a:ext cx="1841075" cy="1841075"/>
            </a:xfrm>
            <a:prstGeom prst="rect">
              <a:avLst/>
            </a:prstGeom>
            <a:noFill/>
            <a:ln>
              <a:noFill/>
            </a:ln>
          </p:spPr>
        </p:pic>
        <p:pic>
          <p:nvPicPr>
            <p:cNvPr id="206" name="Google Shape;206;p42"/>
            <p:cNvPicPr preferRelativeResize="0"/>
            <p:nvPr/>
          </p:nvPicPr>
          <p:blipFill>
            <a:blip r:embed="rId4">
              <a:alphaModFix/>
            </a:blip>
            <a:stretch>
              <a:fillRect/>
            </a:stretch>
          </p:blipFill>
          <p:spPr>
            <a:xfrm>
              <a:off x="2988237" y="2770650"/>
              <a:ext cx="1577925" cy="1577925"/>
            </a:xfrm>
            <a:prstGeom prst="rect">
              <a:avLst/>
            </a:prstGeom>
            <a:noFill/>
            <a:ln>
              <a:noFill/>
            </a:ln>
          </p:spPr>
        </p:pic>
        <p:pic>
          <p:nvPicPr>
            <p:cNvPr id="207" name="Google Shape;207;p42"/>
            <p:cNvPicPr preferRelativeResize="0"/>
            <p:nvPr/>
          </p:nvPicPr>
          <p:blipFill rotWithShape="1">
            <a:blip r:embed="rId5">
              <a:alphaModFix/>
            </a:blip>
            <a:srcRect l="10144" t="11752" r="11034" b="10776"/>
            <a:stretch/>
          </p:blipFill>
          <p:spPr>
            <a:xfrm>
              <a:off x="240050" y="2897975"/>
              <a:ext cx="1346300" cy="1323275"/>
            </a:xfrm>
            <a:prstGeom prst="rect">
              <a:avLst/>
            </a:prstGeom>
            <a:noFill/>
            <a:ln>
              <a:noFill/>
            </a:ln>
          </p:spPr>
        </p:pic>
        <p:sp>
          <p:nvSpPr>
            <p:cNvPr id="208" name="Google Shape;208;p42"/>
            <p:cNvSpPr/>
            <p:nvPr/>
          </p:nvSpPr>
          <p:spPr>
            <a:xfrm>
              <a:off x="1660125" y="3496350"/>
              <a:ext cx="1185300" cy="368100"/>
            </a:xfrm>
            <a:prstGeom prst="rightArrow">
              <a:avLst>
                <a:gd name="adj1" fmla="val 50000"/>
                <a:gd name="adj2" fmla="val 50000"/>
              </a:avLst>
            </a:prstGeom>
            <a:solidFill>
              <a:schemeClr val="lt1"/>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2"/>
            <p:cNvSpPr/>
            <p:nvPr/>
          </p:nvSpPr>
          <p:spPr>
            <a:xfrm>
              <a:off x="4708975" y="3375563"/>
              <a:ext cx="1185300" cy="368100"/>
            </a:xfrm>
            <a:prstGeom prst="rightArrow">
              <a:avLst>
                <a:gd name="adj1" fmla="val 50000"/>
                <a:gd name="adj2" fmla="val 50000"/>
              </a:avLst>
            </a:prstGeom>
            <a:solidFill>
              <a:schemeClr val="lt1"/>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2"/>
            <p:cNvSpPr txBox="1"/>
            <p:nvPr/>
          </p:nvSpPr>
          <p:spPr>
            <a:xfrm>
              <a:off x="267800" y="4335950"/>
              <a:ext cx="10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USER</a:t>
              </a:r>
              <a:endParaRPr>
                <a:solidFill>
                  <a:schemeClr val="lt1"/>
                </a:solidFill>
                <a:latin typeface="Montserrat"/>
                <a:ea typeface="Montserrat"/>
                <a:cs typeface="Montserrat"/>
                <a:sym typeface="Montserrat"/>
              </a:endParaRPr>
            </a:p>
          </p:txBody>
        </p:sp>
        <p:sp>
          <p:nvSpPr>
            <p:cNvPr id="211" name="Google Shape;211;p42"/>
            <p:cNvSpPr txBox="1"/>
            <p:nvPr/>
          </p:nvSpPr>
          <p:spPr>
            <a:xfrm>
              <a:off x="5411275" y="4445650"/>
              <a:ext cx="314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BLOCKCHAIN TECHNOLOGY</a:t>
              </a:r>
              <a:endParaRPr>
                <a:solidFill>
                  <a:schemeClr val="lt1"/>
                </a:solidFill>
                <a:latin typeface="Montserrat"/>
                <a:ea typeface="Montserrat"/>
                <a:cs typeface="Montserrat"/>
                <a:sym typeface="Montserrat"/>
              </a:endParaRPr>
            </a:p>
          </p:txBody>
        </p:sp>
        <p:sp>
          <p:nvSpPr>
            <p:cNvPr id="212" name="Google Shape;212;p42"/>
            <p:cNvSpPr txBox="1"/>
            <p:nvPr/>
          </p:nvSpPr>
          <p:spPr>
            <a:xfrm>
              <a:off x="2745650" y="4410625"/>
              <a:ext cx="206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SMART CONTRACTS</a:t>
              </a:r>
              <a:endParaRPr>
                <a:solidFill>
                  <a:schemeClr val="lt1"/>
                </a:solidFill>
                <a:latin typeface="Montserrat"/>
                <a:ea typeface="Montserrat"/>
                <a:cs typeface="Montserrat"/>
                <a:sym typeface="Montserrat"/>
              </a:endParaRPr>
            </a:p>
          </p:txBody>
        </p:sp>
      </p:grpSp>
      <p:sp>
        <p:nvSpPr>
          <p:cNvPr id="213" name="Google Shape;213;p42"/>
          <p:cNvSpPr txBox="1"/>
          <p:nvPr/>
        </p:nvSpPr>
        <p:spPr>
          <a:xfrm>
            <a:off x="930050" y="3370175"/>
            <a:ext cx="7491000" cy="11436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 user-friendly interface allows the user to enter crop details for a blockchain-based crop management system.</a:t>
            </a:r>
            <a:endParaRPr>
              <a:solidFill>
                <a:schemeClr val="lt1"/>
              </a:solidFill>
              <a:latin typeface="Montserrat"/>
              <a:ea typeface="Montserrat"/>
              <a:cs typeface="Montserrat"/>
              <a:sym typeface="Montserrat"/>
            </a:endParaRPr>
          </a:p>
          <a:p>
            <a:pPr marL="457200" lvl="0" indent="-317500" algn="just" rtl="0">
              <a:lnSpc>
                <a:spcPct val="115000"/>
              </a:lnSpc>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Smart contracts facilitate the transaction and record the information on the blockchain, ensuring transparency and security for all stakeholders.</a:t>
            </a:r>
            <a:endParaRPr>
              <a:solidFill>
                <a:schemeClr val="lt1"/>
              </a:solidFill>
              <a:latin typeface="Montserrat"/>
              <a:ea typeface="Montserrat"/>
              <a:cs typeface="Montserrat"/>
              <a:sym typeface="Montserrat"/>
            </a:endParaRPr>
          </a:p>
        </p:txBody>
      </p:sp>
      <p:sp>
        <p:nvSpPr>
          <p:cNvPr id="214" name="Google Shape;214;p42"/>
          <p:cNvSpPr txBox="1">
            <a:spLocks noGrp="1"/>
          </p:cNvSpPr>
          <p:nvPr>
            <p:ph type="title"/>
          </p:nvPr>
        </p:nvSpPr>
        <p:spPr>
          <a:xfrm>
            <a:off x="129700" y="151000"/>
            <a:ext cx="76092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 Contracts in Blockchain Technology</a:t>
            </a:r>
            <a:endParaRPr/>
          </a:p>
        </p:txBody>
      </p:sp>
      <p:sp>
        <p:nvSpPr>
          <p:cNvPr id="2" name="TextBox 1">
            <a:extLst>
              <a:ext uri="{FF2B5EF4-FFF2-40B4-BE49-F238E27FC236}">
                <a16:creationId xmlns:a16="http://schemas.microsoft.com/office/drawing/2014/main" id="{E861D8E0-689C-2AE1-4DE4-9D9A53E719E6}"/>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2042250" y="0"/>
            <a:ext cx="50595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Architecture</a:t>
            </a:r>
            <a:endParaRPr/>
          </a:p>
        </p:txBody>
      </p:sp>
      <p:pic>
        <p:nvPicPr>
          <p:cNvPr id="220" name="Google Shape;220;p43"/>
          <p:cNvPicPr preferRelativeResize="0"/>
          <p:nvPr/>
        </p:nvPicPr>
        <p:blipFill rotWithShape="1">
          <a:blip r:embed="rId3">
            <a:alphaModFix/>
          </a:blip>
          <a:srcRect l="970" r="-970"/>
          <a:stretch/>
        </p:blipFill>
        <p:spPr>
          <a:xfrm>
            <a:off x="1673024" y="604950"/>
            <a:ext cx="5940175" cy="4404575"/>
          </a:xfrm>
          <a:prstGeom prst="rect">
            <a:avLst/>
          </a:prstGeom>
          <a:noFill/>
          <a:ln>
            <a:noFill/>
          </a:ln>
        </p:spPr>
      </p:pic>
      <p:sp>
        <p:nvSpPr>
          <p:cNvPr id="2" name="TextBox 1">
            <a:extLst>
              <a:ext uri="{FF2B5EF4-FFF2-40B4-BE49-F238E27FC236}">
                <a16:creationId xmlns:a16="http://schemas.microsoft.com/office/drawing/2014/main" id="{119ACA13-7849-25A6-A956-D1F2AE80CFD7}"/>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5E9C-BBF2-A265-BDF1-BB64B3EE2EB8}"/>
              </a:ext>
            </a:extLst>
          </p:cNvPr>
          <p:cNvSpPr>
            <a:spLocks noGrp="1"/>
          </p:cNvSpPr>
          <p:nvPr>
            <p:ph type="title"/>
          </p:nvPr>
        </p:nvSpPr>
        <p:spPr>
          <a:xfrm>
            <a:off x="1087440" y="3010662"/>
            <a:ext cx="7373808" cy="1182624"/>
          </a:xfrm>
        </p:spPr>
        <p:txBody>
          <a:bodyPr/>
          <a:lstStyle/>
          <a:p>
            <a:r>
              <a:rPr lang="en-IN" sz="6600" dirty="0"/>
              <a:t>UML DIAGRAMS</a:t>
            </a:r>
          </a:p>
        </p:txBody>
      </p:sp>
      <p:sp>
        <p:nvSpPr>
          <p:cNvPr id="3" name="TextBox 2">
            <a:extLst>
              <a:ext uri="{FF2B5EF4-FFF2-40B4-BE49-F238E27FC236}">
                <a16:creationId xmlns:a16="http://schemas.microsoft.com/office/drawing/2014/main" id="{B70F2000-FB9B-A1EA-5A0D-13FF73E3E18D}"/>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4028452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2042250" y="253569"/>
            <a:ext cx="50595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 Diagram</a:t>
            </a:r>
            <a:endParaRPr dirty="0"/>
          </a:p>
        </p:txBody>
      </p:sp>
      <p:pic>
        <p:nvPicPr>
          <p:cNvPr id="3" name="Picture 2">
            <a:extLst>
              <a:ext uri="{FF2B5EF4-FFF2-40B4-BE49-F238E27FC236}">
                <a16:creationId xmlns:a16="http://schemas.microsoft.com/office/drawing/2014/main" id="{02BBB159-534E-6801-3B4C-6CDBEF971A79}"/>
              </a:ext>
            </a:extLst>
          </p:cNvPr>
          <p:cNvPicPr>
            <a:picLocks noChangeAspect="1"/>
          </p:cNvPicPr>
          <p:nvPr/>
        </p:nvPicPr>
        <p:blipFill>
          <a:blip r:embed="rId3"/>
          <a:stretch>
            <a:fillRect/>
          </a:stretch>
        </p:blipFill>
        <p:spPr>
          <a:xfrm>
            <a:off x="1089358" y="790016"/>
            <a:ext cx="6965284" cy="4099915"/>
          </a:xfrm>
          <a:prstGeom prst="rect">
            <a:avLst/>
          </a:prstGeom>
        </p:spPr>
      </p:pic>
      <p:sp>
        <p:nvSpPr>
          <p:cNvPr id="2" name="TextBox 1">
            <a:extLst>
              <a:ext uri="{FF2B5EF4-FFF2-40B4-BE49-F238E27FC236}">
                <a16:creationId xmlns:a16="http://schemas.microsoft.com/office/drawing/2014/main" id="{3D597581-8D9A-9225-DA93-8DF629D3B4C0}"/>
              </a:ext>
            </a:extLst>
          </p:cNvPr>
          <p:cNvSpPr txBox="1"/>
          <p:nvPr/>
        </p:nvSpPr>
        <p:spPr>
          <a:xfrm>
            <a:off x="7879556" y="4889931"/>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20314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2042250" y="422975"/>
            <a:ext cx="50595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Diagram</a:t>
            </a:r>
            <a:endParaRPr dirty="0"/>
          </a:p>
        </p:txBody>
      </p:sp>
      <p:pic>
        <p:nvPicPr>
          <p:cNvPr id="3" name="Picture 2">
            <a:extLst>
              <a:ext uri="{FF2B5EF4-FFF2-40B4-BE49-F238E27FC236}">
                <a16:creationId xmlns:a16="http://schemas.microsoft.com/office/drawing/2014/main" id="{4E35029E-6DB0-A9CF-57F1-410009EEB4E0}"/>
              </a:ext>
            </a:extLst>
          </p:cNvPr>
          <p:cNvPicPr>
            <a:picLocks noChangeAspect="1"/>
          </p:cNvPicPr>
          <p:nvPr/>
        </p:nvPicPr>
        <p:blipFill>
          <a:blip r:embed="rId3"/>
          <a:stretch>
            <a:fillRect/>
          </a:stretch>
        </p:blipFill>
        <p:spPr>
          <a:xfrm>
            <a:off x="275306" y="1339166"/>
            <a:ext cx="8593387" cy="3269409"/>
          </a:xfrm>
          <a:prstGeom prst="rect">
            <a:avLst/>
          </a:prstGeom>
        </p:spPr>
      </p:pic>
      <p:sp>
        <p:nvSpPr>
          <p:cNvPr id="2" name="TextBox 1">
            <a:extLst>
              <a:ext uri="{FF2B5EF4-FFF2-40B4-BE49-F238E27FC236}">
                <a16:creationId xmlns:a16="http://schemas.microsoft.com/office/drawing/2014/main" id="{5B0E9E2E-F4F9-FDF8-FC52-857F96D1DAA6}"/>
              </a:ext>
            </a:extLst>
          </p:cNvPr>
          <p:cNvSpPr txBox="1"/>
          <p:nvPr/>
        </p:nvSpPr>
        <p:spPr>
          <a:xfrm>
            <a:off x="7886700" y="4896366"/>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1352895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2042250" y="499872"/>
            <a:ext cx="50595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Sequence Diagram</a:t>
            </a:r>
            <a:endParaRPr dirty="0"/>
          </a:p>
        </p:txBody>
      </p:sp>
      <p:pic>
        <p:nvPicPr>
          <p:cNvPr id="3" name="Picture 2">
            <a:extLst>
              <a:ext uri="{FF2B5EF4-FFF2-40B4-BE49-F238E27FC236}">
                <a16:creationId xmlns:a16="http://schemas.microsoft.com/office/drawing/2014/main" id="{AF50045D-E7F9-46BA-7BAC-4E8098637D07}"/>
              </a:ext>
            </a:extLst>
          </p:cNvPr>
          <p:cNvPicPr>
            <a:picLocks noChangeAspect="1"/>
          </p:cNvPicPr>
          <p:nvPr/>
        </p:nvPicPr>
        <p:blipFill>
          <a:blip r:embed="rId3"/>
          <a:stretch>
            <a:fillRect/>
          </a:stretch>
        </p:blipFill>
        <p:spPr>
          <a:xfrm>
            <a:off x="475165" y="1572666"/>
            <a:ext cx="8488815" cy="2670150"/>
          </a:xfrm>
          <a:prstGeom prst="rect">
            <a:avLst/>
          </a:prstGeom>
        </p:spPr>
      </p:pic>
      <p:sp>
        <p:nvSpPr>
          <p:cNvPr id="2" name="TextBox 1">
            <a:extLst>
              <a:ext uri="{FF2B5EF4-FFF2-40B4-BE49-F238E27FC236}">
                <a16:creationId xmlns:a16="http://schemas.microsoft.com/office/drawing/2014/main" id="{2F962A7C-864A-49D4-962E-AADDCE369E8F}"/>
              </a:ext>
            </a:extLst>
          </p:cNvPr>
          <p:cNvSpPr txBox="1"/>
          <p:nvPr/>
        </p:nvSpPr>
        <p:spPr>
          <a:xfrm>
            <a:off x="7922419" y="4928592"/>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cxnSp>
        <p:nvCxnSpPr>
          <p:cNvPr id="5" name="Straight Connector 4">
            <a:extLst>
              <a:ext uri="{FF2B5EF4-FFF2-40B4-BE49-F238E27FC236}">
                <a16:creationId xmlns:a16="http://schemas.microsoft.com/office/drawing/2014/main" id="{45360BAA-7734-A004-7AA0-EBED85AD3A26}"/>
              </a:ext>
            </a:extLst>
          </p:cNvPr>
          <p:cNvCxnSpPr/>
          <p:nvPr/>
        </p:nvCxnSpPr>
        <p:spPr>
          <a:xfrm>
            <a:off x="707231" y="1743075"/>
            <a:ext cx="300038"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2C0082B-B797-2DEB-7C7E-BD05F97C323B}"/>
              </a:ext>
            </a:extLst>
          </p:cNvPr>
          <p:cNvCxnSpPr>
            <a:cxnSpLocks/>
          </p:cNvCxnSpPr>
          <p:nvPr/>
        </p:nvCxnSpPr>
        <p:spPr>
          <a:xfrm>
            <a:off x="2138363" y="1752600"/>
            <a:ext cx="62626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F8AEA78-AE90-DD4B-874F-8165BF1180CF}"/>
              </a:ext>
            </a:extLst>
          </p:cNvPr>
          <p:cNvCxnSpPr>
            <a:cxnSpLocks/>
          </p:cNvCxnSpPr>
          <p:nvPr/>
        </p:nvCxnSpPr>
        <p:spPr>
          <a:xfrm>
            <a:off x="4433888" y="1876425"/>
            <a:ext cx="62626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8BF17924-D787-47A4-03A9-6174280553BD}"/>
              </a:ext>
            </a:extLst>
          </p:cNvPr>
          <p:cNvCxnSpPr>
            <a:cxnSpLocks/>
          </p:cNvCxnSpPr>
          <p:nvPr/>
        </p:nvCxnSpPr>
        <p:spPr>
          <a:xfrm>
            <a:off x="4500563" y="1743075"/>
            <a:ext cx="488156"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39F5B1C-EFCC-8FB0-B386-E5045DAD1847}"/>
              </a:ext>
            </a:extLst>
          </p:cNvPr>
          <p:cNvCxnSpPr>
            <a:cxnSpLocks/>
          </p:cNvCxnSpPr>
          <p:nvPr/>
        </p:nvCxnSpPr>
        <p:spPr>
          <a:xfrm>
            <a:off x="6400800" y="1752600"/>
            <a:ext cx="626268"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BD20008-3C1B-56E6-0FF4-D5BCF3CB9B7E}"/>
              </a:ext>
            </a:extLst>
          </p:cNvPr>
          <p:cNvCxnSpPr>
            <a:cxnSpLocks/>
          </p:cNvCxnSpPr>
          <p:nvPr/>
        </p:nvCxnSpPr>
        <p:spPr>
          <a:xfrm>
            <a:off x="8117681" y="1740694"/>
            <a:ext cx="62626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3574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1792314" y="134112"/>
            <a:ext cx="50595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Activity Diagram</a:t>
            </a:r>
            <a:endParaRPr dirty="0"/>
          </a:p>
        </p:txBody>
      </p:sp>
      <p:pic>
        <p:nvPicPr>
          <p:cNvPr id="3" name="Picture 2">
            <a:extLst>
              <a:ext uri="{FF2B5EF4-FFF2-40B4-BE49-F238E27FC236}">
                <a16:creationId xmlns:a16="http://schemas.microsoft.com/office/drawing/2014/main" id="{3CF28F0F-D704-83EE-C400-8E4A155BD4AA}"/>
              </a:ext>
            </a:extLst>
          </p:cNvPr>
          <p:cNvPicPr>
            <a:picLocks noChangeAspect="1"/>
          </p:cNvPicPr>
          <p:nvPr/>
        </p:nvPicPr>
        <p:blipFill>
          <a:blip r:embed="rId3"/>
          <a:stretch>
            <a:fillRect/>
          </a:stretch>
        </p:blipFill>
        <p:spPr>
          <a:xfrm>
            <a:off x="2938272" y="679562"/>
            <a:ext cx="2767584" cy="4329826"/>
          </a:xfrm>
          <a:prstGeom prst="rect">
            <a:avLst/>
          </a:prstGeom>
        </p:spPr>
      </p:pic>
      <p:sp>
        <p:nvSpPr>
          <p:cNvPr id="2" name="TextBox 1">
            <a:extLst>
              <a:ext uri="{FF2B5EF4-FFF2-40B4-BE49-F238E27FC236}">
                <a16:creationId xmlns:a16="http://schemas.microsoft.com/office/drawing/2014/main" id="{C97B7ACE-80B4-E761-EAD6-C9C23DE8A8B0}"/>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1728277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2042250" y="146304"/>
            <a:ext cx="50595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Deployment Diagram</a:t>
            </a:r>
            <a:endParaRPr dirty="0"/>
          </a:p>
        </p:txBody>
      </p:sp>
      <p:pic>
        <p:nvPicPr>
          <p:cNvPr id="6" name="Picture 5">
            <a:extLst>
              <a:ext uri="{FF2B5EF4-FFF2-40B4-BE49-F238E27FC236}">
                <a16:creationId xmlns:a16="http://schemas.microsoft.com/office/drawing/2014/main" id="{D1152920-130D-8CA6-2626-944A235AE4F7}"/>
              </a:ext>
            </a:extLst>
          </p:cNvPr>
          <p:cNvPicPr>
            <a:picLocks noChangeAspect="1"/>
          </p:cNvPicPr>
          <p:nvPr/>
        </p:nvPicPr>
        <p:blipFill>
          <a:blip r:embed="rId3"/>
          <a:stretch>
            <a:fillRect/>
          </a:stretch>
        </p:blipFill>
        <p:spPr>
          <a:xfrm>
            <a:off x="1365504" y="817909"/>
            <a:ext cx="5986272" cy="4078105"/>
          </a:xfrm>
          <a:prstGeom prst="rect">
            <a:avLst/>
          </a:prstGeom>
        </p:spPr>
      </p:pic>
      <p:sp>
        <p:nvSpPr>
          <p:cNvPr id="2" name="TextBox 1">
            <a:extLst>
              <a:ext uri="{FF2B5EF4-FFF2-40B4-BE49-F238E27FC236}">
                <a16:creationId xmlns:a16="http://schemas.microsoft.com/office/drawing/2014/main" id="{7D664869-EC1D-C1BD-DF74-87F730554B76}"/>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3396407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673850" y="134325"/>
            <a:ext cx="50595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Blockchain Technology</a:t>
            </a:r>
            <a:endParaRPr dirty="0"/>
          </a:p>
        </p:txBody>
      </p:sp>
      <p:sp>
        <p:nvSpPr>
          <p:cNvPr id="191" name="Google Shape;191;p40"/>
          <p:cNvSpPr txBox="1">
            <a:spLocks noGrp="1"/>
          </p:cNvSpPr>
          <p:nvPr>
            <p:ph type="body" idx="4294967295"/>
          </p:nvPr>
        </p:nvSpPr>
        <p:spPr>
          <a:xfrm>
            <a:off x="309350" y="803050"/>
            <a:ext cx="6501900" cy="408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dirty="0">
                <a:solidFill>
                  <a:schemeClr val="lt1"/>
                </a:solidFill>
              </a:rPr>
              <a:t>We can solve all these issues with the help of blockchain technology. </a:t>
            </a:r>
            <a:endParaRPr sz="1400" dirty="0">
              <a:solidFill>
                <a:schemeClr val="lt1"/>
              </a:solidFill>
            </a:endParaRPr>
          </a:p>
          <a:p>
            <a:pPr marL="0" lvl="0" indent="0" algn="just" rtl="0">
              <a:spcBef>
                <a:spcPts val="1600"/>
              </a:spcBef>
              <a:spcAft>
                <a:spcPts val="0"/>
              </a:spcAft>
              <a:buNone/>
            </a:pPr>
            <a:r>
              <a:rPr lang="en" sz="1400" b="1" dirty="0">
                <a:solidFill>
                  <a:schemeClr val="lt1"/>
                </a:solidFill>
              </a:rPr>
              <a:t>What is Blockchain Technology?</a:t>
            </a:r>
            <a:endParaRPr sz="1400" b="1" dirty="0">
              <a:solidFill>
                <a:schemeClr val="lt1"/>
              </a:solidFill>
            </a:endParaRPr>
          </a:p>
          <a:p>
            <a:pPr marL="457200" lvl="0" indent="-317500" algn="just" rtl="0">
              <a:lnSpc>
                <a:spcPct val="115000"/>
              </a:lnSpc>
              <a:spcBef>
                <a:spcPts val="1600"/>
              </a:spcBef>
              <a:spcAft>
                <a:spcPts val="0"/>
              </a:spcAft>
              <a:buClr>
                <a:schemeClr val="lt1"/>
              </a:buClr>
              <a:buSzPts val="1400"/>
              <a:buChar char="❖"/>
            </a:pPr>
            <a:r>
              <a:rPr lang="en" sz="1400" dirty="0">
                <a:solidFill>
                  <a:schemeClr val="lt1"/>
                </a:solidFill>
              </a:rPr>
              <a:t>A blockchain is a distributed database used to store and record transactions between parties in a secure and transparent manner.</a:t>
            </a:r>
            <a:endParaRPr sz="1400" dirty="0">
              <a:solidFill>
                <a:schemeClr val="lt1"/>
              </a:solidFill>
            </a:endParaRPr>
          </a:p>
          <a:p>
            <a:pPr marL="457200" lvl="0" indent="-317500" algn="just" rtl="0">
              <a:lnSpc>
                <a:spcPct val="115000"/>
              </a:lnSpc>
              <a:spcBef>
                <a:spcPts val="0"/>
              </a:spcBef>
              <a:spcAft>
                <a:spcPts val="0"/>
              </a:spcAft>
              <a:buClr>
                <a:schemeClr val="lt1"/>
              </a:buClr>
              <a:buSzPts val="1400"/>
              <a:buChar char="❖"/>
            </a:pPr>
            <a:r>
              <a:rPr lang="en" sz="1400" dirty="0">
                <a:solidFill>
                  <a:schemeClr val="lt1"/>
                </a:solidFill>
              </a:rPr>
              <a:t>Each block in a blockchain contains a record of multiple transactions and a unique digital signature that verifies the integrity and authenticity of the data.</a:t>
            </a:r>
            <a:endParaRPr sz="1400" dirty="0">
              <a:solidFill>
                <a:schemeClr val="lt1"/>
              </a:solidFill>
            </a:endParaRPr>
          </a:p>
          <a:p>
            <a:pPr marL="457200" lvl="0" indent="-317500" algn="just" rtl="0">
              <a:lnSpc>
                <a:spcPct val="115000"/>
              </a:lnSpc>
              <a:spcBef>
                <a:spcPts val="0"/>
              </a:spcBef>
              <a:spcAft>
                <a:spcPts val="0"/>
              </a:spcAft>
              <a:buClr>
                <a:schemeClr val="lt1"/>
              </a:buClr>
              <a:buSzPts val="1400"/>
              <a:buChar char="❖"/>
            </a:pPr>
            <a:r>
              <a:rPr lang="en" sz="1400" dirty="0">
                <a:solidFill>
                  <a:schemeClr val="lt1"/>
                </a:solidFill>
              </a:rPr>
              <a:t>Blocks in a blockchain are connected in a chronological chain, creating a tamper-proof and transparent record of all transactions on the network.</a:t>
            </a:r>
            <a:endParaRPr sz="1400" dirty="0">
              <a:solidFill>
                <a:schemeClr val="lt1"/>
              </a:solidFill>
            </a:endParaRPr>
          </a:p>
          <a:p>
            <a:pPr marL="457200" lvl="0" indent="-317500" algn="just" rtl="0">
              <a:lnSpc>
                <a:spcPct val="115000"/>
              </a:lnSpc>
              <a:spcBef>
                <a:spcPts val="0"/>
              </a:spcBef>
              <a:spcAft>
                <a:spcPts val="0"/>
              </a:spcAft>
              <a:buClr>
                <a:schemeClr val="lt1"/>
              </a:buClr>
              <a:buSzPts val="1400"/>
              <a:buChar char="❖"/>
            </a:pPr>
            <a:r>
              <a:rPr lang="en" sz="1400" dirty="0">
                <a:solidFill>
                  <a:schemeClr val="lt1"/>
                </a:solidFill>
              </a:rPr>
              <a:t>The use of blockchain technology can increase trust and transparency in digital transactions, reduce the potential for fraud or errors, and increase efficiency and security in a variety of industries and applications.</a:t>
            </a:r>
            <a:endParaRPr sz="1400" dirty="0">
              <a:solidFill>
                <a:schemeClr val="lt1"/>
              </a:solidFill>
            </a:endParaRPr>
          </a:p>
        </p:txBody>
      </p:sp>
      <p:pic>
        <p:nvPicPr>
          <p:cNvPr id="192" name="Google Shape;192;p40"/>
          <p:cNvPicPr preferRelativeResize="0"/>
          <p:nvPr/>
        </p:nvPicPr>
        <p:blipFill rotWithShape="1">
          <a:blip r:embed="rId3">
            <a:alphaModFix/>
          </a:blip>
          <a:srcRect l="3465" t="12033" b="14274"/>
          <a:stretch/>
        </p:blipFill>
        <p:spPr>
          <a:xfrm>
            <a:off x="6811250" y="3100660"/>
            <a:ext cx="2204875" cy="1555771"/>
          </a:xfrm>
          <a:prstGeom prst="rect">
            <a:avLst/>
          </a:prstGeom>
          <a:noFill/>
          <a:ln>
            <a:noFill/>
          </a:ln>
        </p:spPr>
      </p:pic>
      <p:pic>
        <p:nvPicPr>
          <p:cNvPr id="193" name="Google Shape;193;p40"/>
          <p:cNvPicPr preferRelativeResize="0"/>
          <p:nvPr/>
        </p:nvPicPr>
        <p:blipFill rotWithShape="1">
          <a:blip r:embed="rId4">
            <a:alphaModFix/>
          </a:blip>
          <a:srcRect l="5485" r="17692"/>
          <a:stretch/>
        </p:blipFill>
        <p:spPr>
          <a:xfrm>
            <a:off x="6775249" y="878799"/>
            <a:ext cx="2276876" cy="1481945"/>
          </a:xfrm>
          <a:prstGeom prst="rect">
            <a:avLst/>
          </a:prstGeom>
          <a:noFill/>
          <a:ln>
            <a:noFill/>
          </a:ln>
        </p:spPr>
      </p:pic>
      <p:sp>
        <p:nvSpPr>
          <p:cNvPr id="2" name="TextBox 1">
            <a:extLst>
              <a:ext uri="{FF2B5EF4-FFF2-40B4-BE49-F238E27FC236}">
                <a16:creationId xmlns:a16="http://schemas.microsoft.com/office/drawing/2014/main" id="{876F77CC-04A3-3A3B-3628-45B727104B7C}"/>
              </a:ext>
            </a:extLst>
          </p:cNvPr>
          <p:cNvSpPr txBox="1"/>
          <p:nvPr/>
        </p:nvSpPr>
        <p:spPr>
          <a:xfrm>
            <a:off x="7913687" y="4911488"/>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1704150" y="122800"/>
            <a:ext cx="5735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Blockchain Technology</a:t>
            </a:r>
            <a:endParaRPr dirty="0"/>
          </a:p>
        </p:txBody>
      </p:sp>
      <p:sp>
        <p:nvSpPr>
          <p:cNvPr id="199" name="Google Shape;199;p41"/>
          <p:cNvSpPr txBox="1">
            <a:spLocks noGrp="1"/>
          </p:cNvSpPr>
          <p:nvPr>
            <p:ph type="body" idx="4294967295"/>
          </p:nvPr>
        </p:nvSpPr>
        <p:spPr>
          <a:xfrm>
            <a:off x="590950" y="594400"/>
            <a:ext cx="6983700" cy="3799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400" b="1" dirty="0">
                <a:solidFill>
                  <a:srgbClr val="F2F2F2"/>
                </a:solidFill>
              </a:rPr>
              <a:t>How does Blockchain Technology work in Supply Chain Management?</a:t>
            </a:r>
            <a:endParaRPr sz="1400" b="1" dirty="0">
              <a:solidFill>
                <a:srgbClr val="F2F2F2"/>
              </a:solidFill>
            </a:endParaRPr>
          </a:p>
          <a:p>
            <a:pPr marL="457200" lvl="0" indent="-317500" algn="just" rtl="0">
              <a:lnSpc>
                <a:spcPct val="150000"/>
              </a:lnSpc>
              <a:spcBef>
                <a:spcPts val="1600"/>
              </a:spcBef>
              <a:spcAft>
                <a:spcPts val="0"/>
              </a:spcAft>
              <a:buClr>
                <a:srgbClr val="F2F2F2"/>
              </a:buClr>
              <a:buSzPts val="1400"/>
              <a:buChar char="❖"/>
            </a:pPr>
            <a:r>
              <a:rPr lang="en" sz="1400" dirty="0">
                <a:solidFill>
                  <a:srgbClr val="F2F2F2"/>
                </a:solidFill>
              </a:rPr>
              <a:t>Once the produce is harvested and verified by a third-party certification agency, the smart contract is triggered to release payment to the farmer.</a:t>
            </a:r>
            <a:endParaRPr sz="1400" dirty="0">
              <a:solidFill>
                <a:srgbClr val="F2F2F2"/>
              </a:solidFill>
            </a:endParaRPr>
          </a:p>
          <a:p>
            <a:pPr marL="457200" lvl="0" indent="-317500" algn="just" rtl="0">
              <a:lnSpc>
                <a:spcPct val="150000"/>
              </a:lnSpc>
              <a:spcBef>
                <a:spcPts val="0"/>
              </a:spcBef>
              <a:spcAft>
                <a:spcPts val="0"/>
              </a:spcAft>
              <a:buClr>
                <a:srgbClr val="F2F2F2"/>
              </a:buClr>
              <a:buSzPts val="1400"/>
              <a:buChar char="❖"/>
            </a:pPr>
            <a:r>
              <a:rPr lang="en" sz="1400" dirty="0">
                <a:solidFill>
                  <a:srgbClr val="F2F2F2"/>
                </a:solidFill>
              </a:rPr>
              <a:t>Smart contracts can verify product quality standards and trigger actions if they are not met, using IoT devices and sensors throughout the supply chain.</a:t>
            </a:r>
            <a:endParaRPr sz="1400" dirty="0">
              <a:solidFill>
                <a:srgbClr val="F2F2F2"/>
              </a:solidFill>
            </a:endParaRPr>
          </a:p>
          <a:p>
            <a:pPr marL="457200" lvl="0" indent="-317500" algn="just" rtl="0">
              <a:lnSpc>
                <a:spcPct val="150000"/>
              </a:lnSpc>
              <a:spcBef>
                <a:spcPts val="0"/>
              </a:spcBef>
              <a:spcAft>
                <a:spcPts val="0"/>
              </a:spcAft>
              <a:buClr>
                <a:srgbClr val="F2F2F2"/>
              </a:buClr>
              <a:buSzPts val="1400"/>
              <a:buChar char="❖"/>
            </a:pPr>
            <a:r>
              <a:rPr lang="en" sz="1400" dirty="0">
                <a:solidFill>
                  <a:srgbClr val="F2F2F2"/>
                </a:solidFill>
              </a:rPr>
              <a:t>As the produce is transported and processed by various participants in the supply chain, the smart contract can track its location and status and automatically update the contract terms as necessary.</a:t>
            </a:r>
            <a:endParaRPr sz="1400" dirty="0">
              <a:solidFill>
                <a:srgbClr val="F2F2F2"/>
              </a:solidFill>
            </a:endParaRPr>
          </a:p>
        </p:txBody>
      </p:sp>
      <p:sp>
        <p:nvSpPr>
          <p:cNvPr id="2" name="TextBox 1">
            <a:extLst>
              <a:ext uri="{FF2B5EF4-FFF2-40B4-BE49-F238E27FC236}">
                <a16:creationId xmlns:a16="http://schemas.microsoft.com/office/drawing/2014/main" id="{E38D90B1-74CA-32BD-4A89-A8D6F7B34D53}"/>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1209025" y="0"/>
            <a:ext cx="57357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a:t>
            </a:r>
            <a:endParaRPr/>
          </a:p>
        </p:txBody>
      </p:sp>
      <p:sp>
        <p:nvSpPr>
          <p:cNvPr id="173" name="Google Shape;173;p38"/>
          <p:cNvSpPr txBox="1">
            <a:spLocks noGrp="1"/>
          </p:cNvSpPr>
          <p:nvPr>
            <p:ph type="body" idx="4294967295"/>
          </p:nvPr>
        </p:nvSpPr>
        <p:spPr>
          <a:xfrm>
            <a:off x="1077338" y="2399550"/>
            <a:ext cx="2004000" cy="34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Fraud Food </a:t>
            </a:r>
            <a:endParaRPr sz="1400"/>
          </a:p>
        </p:txBody>
      </p:sp>
      <p:pic>
        <p:nvPicPr>
          <p:cNvPr id="174" name="Google Shape;174;p38"/>
          <p:cNvPicPr preferRelativeResize="0"/>
          <p:nvPr/>
        </p:nvPicPr>
        <p:blipFill>
          <a:blip r:embed="rId3">
            <a:alphaModFix/>
          </a:blip>
          <a:stretch>
            <a:fillRect/>
          </a:stretch>
        </p:blipFill>
        <p:spPr>
          <a:xfrm>
            <a:off x="732297" y="670824"/>
            <a:ext cx="2802552" cy="1751575"/>
          </a:xfrm>
          <a:prstGeom prst="rect">
            <a:avLst/>
          </a:prstGeom>
          <a:noFill/>
          <a:ln>
            <a:noFill/>
          </a:ln>
        </p:spPr>
      </p:pic>
      <p:pic>
        <p:nvPicPr>
          <p:cNvPr id="175" name="Google Shape;175;p38"/>
          <p:cNvPicPr preferRelativeResize="0"/>
          <p:nvPr/>
        </p:nvPicPr>
        <p:blipFill>
          <a:blip r:embed="rId4">
            <a:alphaModFix/>
          </a:blip>
          <a:stretch>
            <a:fillRect/>
          </a:stretch>
        </p:blipFill>
        <p:spPr>
          <a:xfrm>
            <a:off x="5436625" y="637125"/>
            <a:ext cx="2575550" cy="1818982"/>
          </a:xfrm>
          <a:prstGeom prst="rect">
            <a:avLst/>
          </a:prstGeom>
          <a:noFill/>
          <a:ln>
            <a:noFill/>
          </a:ln>
        </p:spPr>
      </p:pic>
      <p:sp>
        <p:nvSpPr>
          <p:cNvPr id="176" name="Google Shape;176;p38"/>
          <p:cNvSpPr txBox="1">
            <a:spLocks noGrp="1"/>
          </p:cNvSpPr>
          <p:nvPr>
            <p:ph type="body" idx="4294967295"/>
          </p:nvPr>
        </p:nvSpPr>
        <p:spPr>
          <a:xfrm>
            <a:off x="5618875" y="2456100"/>
            <a:ext cx="2004000" cy="34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Health Issues</a:t>
            </a:r>
            <a:endParaRPr sz="1400"/>
          </a:p>
        </p:txBody>
      </p:sp>
      <p:pic>
        <p:nvPicPr>
          <p:cNvPr id="177" name="Google Shape;177;p38"/>
          <p:cNvPicPr preferRelativeResize="0"/>
          <p:nvPr/>
        </p:nvPicPr>
        <p:blipFill>
          <a:blip r:embed="rId5">
            <a:alphaModFix/>
          </a:blip>
          <a:stretch>
            <a:fillRect/>
          </a:stretch>
        </p:blipFill>
        <p:spPr>
          <a:xfrm>
            <a:off x="2984725" y="2800495"/>
            <a:ext cx="2575549" cy="1751579"/>
          </a:xfrm>
          <a:prstGeom prst="rect">
            <a:avLst/>
          </a:prstGeom>
          <a:noFill/>
          <a:ln>
            <a:noFill/>
          </a:ln>
        </p:spPr>
      </p:pic>
      <p:sp>
        <p:nvSpPr>
          <p:cNvPr id="178" name="Google Shape;178;p38"/>
          <p:cNvSpPr txBox="1">
            <a:spLocks noGrp="1"/>
          </p:cNvSpPr>
          <p:nvPr>
            <p:ph type="body" idx="4294967295"/>
          </p:nvPr>
        </p:nvSpPr>
        <p:spPr>
          <a:xfrm>
            <a:off x="3065000" y="4552075"/>
            <a:ext cx="2415000" cy="34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Heavy Loans by farmers</a:t>
            </a:r>
            <a:endParaRPr sz="1400"/>
          </a:p>
        </p:txBody>
      </p:sp>
      <p:sp>
        <p:nvSpPr>
          <p:cNvPr id="2" name="TextBox 1">
            <a:extLst>
              <a:ext uri="{FF2B5EF4-FFF2-40B4-BE49-F238E27FC236}">
                <a16:creationId xmlns:a16="http://schemas.microsoft.com/office/drawing/2014/main" id="{75CD99AC-E169-84D5-07A0-4BBE3EEC9A49}"/>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4"/>
          <p:cNvSpPr txBox="1">
            <a:spLocks noGrp="1"/>
          </p:cNvSpPr>
          <p:nvPr>
            <p:ph type="title"/>
          </p:nvPr>
        </p:nvSpPr>
        <p:spPr>
          <a:xfrm>
            <a:off x="1911150" y="140975"/>
            <a:ext cx="53217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rPr>
              <a:t>Blockchain Technology</a:t>
            </a:r>
            <a:endParaRPr>
              <a:solidFill>
                <a:schemeClr val="lt2"/>
              </a:solidFill>
            </a:endParaRPr>
          </a:p>
        </p:txBody>
      </p:sp>
      <p:sp>
        <p:nvSpPr>
          <p:cNvPr id="226" name="Google Shape;226;p44"/>
          <p:cNvSpPr txBox="1">
            <a:spLocks noGrp="1"/>
          </p:cNvSpPr>
          <p:nvPr>
            <p:ph type="body" idx="4294967295"/>
          </p:nvPr>
        </p:nvSpPr>
        <p:spPr>
          <a:xfrm>
            <a:off x="561625" y="630875"/>
            <a:ext cx="8002500" cy="408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b="1">
                <a:solidFill>
                  <a:schemeClr val="lt1"/>
                </a:solidFill>
              </a:rPr>
              <a:t>Benefits of using Blockchain Technology in SCM </a:t>
            </a:r>
            <a:endParaRPr sz="1400" b="1">
              <a:solidFill>
                <a:schemeClr val="lt1"/>
              </a:solidFill>
            </a:endParaRPr>
          </a:p>
          <a:p>
            <a:pPr marL="457200" lvl="0" indent="-317500" algn="just" rtl="0">
              <a:lnSpc>
                <a:spcPct val="150000"/>
              </a:lnSpc>
              <a:spcBef>
                <a:spcPts val="1600"/>
              </a:spcBef>
              <a:spcAft>
                <a:spcPts val="0"/>
              </a:spcAft>
              <a:buClr>
                <a:schemeClr val="lt1"/>
              </a:buClr>
              <a:buSzPts val="1400"/>
              <a:buChar char="❖"/>
            </a:pPr>
            <a:r>
              <a:rPr lang="en" sz="1400" u="sng">
                <a:solidFill>
                  <a:schemeClr val="lt1"/>
                </a:solidFill>
              </a:rPr>
              <a:t>Increased Transparency:</a:t>
            </a:r>
            <a:r>
              <a:rPr lang="en" sz="1400">
                <a:solidFill>
                  <a:schemeClr val="lt1"/>
                </a:solidFill>
              </a:rPr>
              <a:t> Blockchain increases the transparency of the supply chain allowing anyone to know how products are developed.</a:t>
            </a:r>
            <a:endParaRPr sz="1400">
              <a:solidFill>
                <a:schemeClr val="lt1"/>
              </a:solidFill>
            </a:endParaRPr>
          </a:p>
          <a:p>
            <a:pPr marL="457200" lvl="0" indent="-317500" algn="just" rtl="0">
              <a:lnSpc>
                <a:spcPct val="150000"/>
              </a:lnSpc>
              <a:spcBef>
                <a:spcPts val="0"/>
              </a:spcBef>
              <a:spcAft>
                <a:spcPts val="0"/>
              </a:spcAft>
              <a:buClr>
                <a:schemeClr val="lt1"/>
              </a:buClr>
              <a:buSzPts val="1400"/>
              <a:buChar char="❖"/>
            </a:pPr>
            <a:r>
              <a:rPr lang="en" sz="1400" u="sng">
                <a:solidFill>
                  <a:schemeClr val="lt1"/>
                </a:solidFill>
              </a:rPr>
              <a:t>Enhanced traceability:</a:t>
            </a:r>
            <a:r>
              <a:rPr lang="en" sz="1400">
                <a:solidFill>
                  <a:schemeClr val="lt1"/>
                </a:solidFill>
              </a:rPr>
              <a:t> With the help of blockchain, anyone can trace the journey of the product.</a:t>
            </a:r>
            <a:endParaRPr sz="1400">
              <a:solidFill>
                <a:schemeClr val="lt1"/>
              </a:solidFill>
            </a:endParaRPr>
          </a:p>
          <a:p>
            <a:pPr marL="457200" lvl="0" indent="-317500" algn="just" rtl="0">
              <a:lnSpc>
                <a:spcPct val="150000"/>
              </a:lnSpc>
              <a:spcBef>
                <a:spcPts val="0"/>
              </a:spcBef>
              <a:spcAft>
                <a:spcPts val="0"/>
              </a:spcAft>
              <a:buClr>
                <a:schemeClr val="lt1"/>
              </a:buClr>
              <a:buSzPts val="1400"/>
              <a:buChar char="❖"/>
            </a:pPr>
            <a:r>
              <a:rPr lang="en" sz="1400" u="sng">
                <a:solidFill>
                  <a:schemeClr val="lt1"/>
                </a:solidFill>
              </a:rPr>
              <a:t>Improved Efficiency:</a:t>
            </a:r>
            <a:r>
              <a:rPr lang="en" sz="1400">
                <a:solidFill>
                  <a:schemeClr val="lt1"/>
                </a:solidFill>
              </a:rPr>
              <a:t> Blockchain digitizes manual processes in supply chain management to streamline operations and reduce costs and time, which increases  efficiency</a:t>
            </a:r>
            <a:endParaRPr sz="1400">
              <a:solidFill>
                <a:schemeClr val="lt1"/>
              </a:solidFill>
            </a:endParaRPr>
          </a:p>
          <a:p>
            <a:pPr marL="457200" lvl="0" indent="-317500" algn="just" rtl="0">
              <a:lnSpc>
                <a:spcPct val="150000"/>
              </a:lnSpc>
              <a:spcBef>
                <a:spcPts val="0"/>
              </a:spcBef>
              <a:spcAft>
                <a:spcPts val="0"/>
              </a:spcAft>
              <a:buClr>
                <a:schemeClr val="lt1"/>
              </a:buClr>
              <a:buSzPts val="1400"/>
              <a:buChar char="❖"/>
            </a:pPr>
            <a:r>
              <a:rPr lang="en" sz="1400" u="sng">
                <a:solidFill>
                  <a:schemeClr val="lt1"/>
                </a:solidFill>
              </a:rPr>
              <a:t>Enhanced Security:</a:t>
            </a:r>
            <a:r>
              <a:rPr lang="en" sz="1400">
                <a:solidFill>
                  <a:schemeClr val="lt1"/>
                </a:solidFill>
              </a:rPr>
              <a:t> As blockchain is decentralized, it becomes difficult to hack, which means it is secure.</a:t>
            </a:r>
            <a:endParaRPr sz="1400">
              <a:solidFill>
                <a:schemeClr val="lt1"/>
              </a:solidFill>
            </a:endParaRPr>
          </a:p>
          <a:p>
            <a:pPr marL="457200" lvl="0" indent="-317500" algn="just" rtl="0">
              <a:lnSpc>
                <a:spcPct val="150000"/>
              </a:lnSpc>
              <a:spcBef>
                <a:spcPts val="0"/>
              </a:spcBef>
              <a:spcAft>
                <a:spcPts val="0"/>
              </a:spcAft>
              <a:buClr>
                <a:schemeClr val="lt1"/>
              </a:buClr>
              <a:buSzPts val="1400"/>
              <a:buChar char="❖"/>
            </a:pPr>
            <a:r>
              <a:rPr lang="en" sz="1400" u="sng">
                <a:solidFill>
                  <a:schemeClr val="lt1"/>
                </a:solidFill>
              </a:rPr>
              <a:t>Increased trust:</a:t>
            </a:r>
            <a:r>
              <a:rPr lang="en" sz="1400">
                <a:solidFill>
                  <a:schemeClr val="lt1"/>
                </a:solidFill>
              </a:rPr>
              <a:t> By providing a transparent, secure, and efficient supply chain, blockchain can help to build trust among all parties involved in the process, from suppliers to consumers.</a:t>
            </a:r>
            <a:endParaRPr sz="1400">
              <a:solidFill>
                <a:schemeClr val="lt1"/>
              </a:solidFill>
            </a:endParaRPr>
          </a:p>
          <a:p>
            <a:pPr marL="457200" lvl="0" indent="0" algn="just" rtl="0">
              <a:lnSpc>
                <a:spcPct val="115000"/>
              </a:lnSpc>
              <a:spcBef>
                <a:spcPts val="1600"/>
              </a:spcBef>
              <a:spcAft>
                <a:spcPts val="1600"/>
              </a:spcAft>
              <a:buNone/>
            </a:pPr>
            <a:endParaRPr sz="1400">
              <a:solidFill>
                <a:schemeClr val="lt1"/>
              </a:solidFill>
            </a:endParaRPr>
          </a:p>
        </p:txBody>
      </p:sp>
      <p:sp>
        <p:nvSpPr>
          <p:cNvPr id="2" name="TextBox 1">
            <a:extLst>
              <a:ext uri="{FF2B5EF4-FFF2-40B4-BE49-F238E27FC236}">
                <a16:creationId xmlns:a16="http://schemas.microsoft.com/office/drawing/2014/main" id="{D65859D1-4528-0293-A80E-CA4535AE480C}"/>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5E9C-BBF2-A265-BDF1-BB64B3EE2EB8}"/>
              </a:ext>
            </a:extLst>
          </p:cNvPr>
          <p:cNvSpPr>
            <a:spLocks noGrp="1"/>
          </p:cNvSpPr>
          <p:nvPr>
            <p:ph type="title"/>
          </p:nvPr>
        </p:nvSpPr>
        <p:spPr>
          <a:xfrm>
            <a:off x="657225" y="2228850"/>
            <a:ext cx="7804023" cy="1964436"/>
          </a:xfrm>
        </p:spPr>
        <p:txBody>
          <a:bodyPr/>
          <a:lstStyle/>
          <a:p>
            <a:r>
              <a:rPr lang="en-IN" sz="6000" dirty="0"/>
              <a:t>RESULT SCREENS</a:t>
            </a:r>
          </a:p>
        </p:txBody>
      </p:sp>
      <p:sp>
        <p:nvSpPr>
          <p:cNvPr id="3" name="TextBox 2">
            <a:extLst>
              <a:ext uri="{FF2B5EF4-FFF2-40B4-BE49-F238E27FC236}">
                <a16:creationId xmlns:a16="http://schemas.microsoft.com/office/drawing/2014/main" id="{108B4ED4-664B-4562-39EC-A7BD71D11975}"/>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3813489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C6A0B-633B-92D9-E790-378C3EB53027}"/>
              </a:ext>
            </a:extLst>
          </p:cNvPr>
          <p:cNvSpPr>
            <a:spLocks noGrp="1"/>
          </p:cNvSpPr>
          <p:nvPr>
            <p:ph type="title"/>
          </p:nvPr>
        </p:nvSpPr>
        <p:spPr>
          <a:xfrm>
            <a:off x="1813377" y="33498"/>
            <a:ext cx="5735700" cy="591295"/>
          </a:xfrm>
        </p:spPr>
        <p:txBody>
          <a:bodyPr/>
          <a:lstStyle/>
          <a:p>
            <a:pPr algn="ctr"/>
            <a:r>
              <a:rPr lang="en-IN" dirty="0"/>
              <a:t>Product Registration Page</a:t>
            </a:r>
          </a:p>
        </p:txBody>
      </p:sp>
      <p:pic>
        <p:nvPicPr>
          <p:cNvPr id="4" name="Picture 3">
            <a:extLst>
              <a:ext uri="{FF2B5EF4-FFF2-40B4-BE49-F238E27FC236}">
                <a16:creationId xmlns:a16="http://schemas.microsoft.com/office/drawing/2014/main" id="{D81A8AEB-A2FB-ED90-AC24-4D2C1776DCC5}"/>
              </a:ext>
            </a:extLst>
          </p:cNvPr>
          <p:cNvPicPr>
            <a:picLocks noChangeAspect="1"/>
          </p:cNvPicPr>
          <p:nvPr/>
        </p:nvPicPr>
        <p:blipFill>
          <a:blip r:embed="rId2"/>
          <a:stretch>
            <a:fillRect/>
          </a:stretch>
        </p:blipFill>
        <p:spPr>
          <a:xfrm>
            <a:off x="2059671" y="618204"/>
            <a:ext cx="5024657" cy="4397263"/>
          </a:xfrm>
          <a:prstGeom prst="rect">
            <a:avLst/>
          </a:prstGeom>
        </p:spPr>
      </p:pic>
      <p:sp>
        <p:nvSpPr>
          <p:cNvPr id="3" name="TextBox 2">
            <a:extLst>
              <a:ext uri="{FF2B5EF4-FFF2-40B4-BE49-F238E27FC236}">
                <a16:creationId xmlns:a16="http://schemas.microsoft.com/office/drawing/2014/main" id="{221A944B-9CEF-EE1C-1906-2636DBBFAAF8}"/>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2619586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C6A0B-633B-92D9-E790-378C3EB53027}"/>
              </a:ext>
            </a:extLst>
          </p:cNvPr>
          <p:cNvSpPr>
            <a:spLocks noGrp="1"/>
          </p:cNvSpPr>
          <p:nvPr>
            <p:ph type="title"/>
          </p:nvPr>
        </p:nvSpPr>
        <p:spPr>
          <a:xfrm>
            <a:off x="1799090" y="128033"/>
            <a:ext cx="5735700" cy="591295"/>
          </a:xfrm>
        </p:spPr>
        <p:txBody>
          <a:bodyPr/>
          <a:lstStyle/>
          <a:p>
            <a:pPr algn="ctr"/>
            <a:r>
              <a:rPr lang="en-IN" dirty="0"/>
              <a:t>Quality Testing Page</a:t>
            </a:r>
          </a:p>
        </p:txBody>
      </p:sp>
      <p:sp>
        <p:nvSpPr>
          <p:cNvPr id="11" name="TextBox 10">
            <a:extLst>
              <a:ext uri="{FF2B5EF4-FFF2-40B4-BE49-F238E27FC236}">
                <a16:creationId xmlns:a16="http://schemas.microsoft.com/office/drawing/2014/main" id="{23BDFF41-B62C-EC4B-5D13-136C92932BB1}"/>
              </a:ext>
            </a:extLst>
          </p:cNvPr>
          <p:cNvSpPr txBox="1"/>
          <p:nvPr/>
        </p:nvSpPr>
        <p:spPr>
          <a:xfrm>
            <a:off x="4226770" y="3129164"/>
            <a:ext cx="1170432" cy="1015663"/>
          </a:xfrm>
          <a:prstGeom prst="rect">
            <a:avLst/>
          </a:prstGeom>
          <a:noFill/>
        </p:spPr>
        <p:txBody>
          <a:bodyPr wrap="square" rtlCol="0">
            <a:spAutoFit/>
          </a:bodyPr>
          <a:lstStyle/>
          <a:p>
            <a:r>
              <a:rPr lang="en-IN" sz="1000" dirty="0"/>
              <a:t>Rama Krishna</a:t>
            </a:r>
          </a:p>
          <a:p>
            <a:r>
              <a:rPr lang="en-IN" sz="1000" dirty="0"/>
              <a:t>Hyderabad</a:t>
            </a:r>
          </a:p>
          <a:p>
            <a:r>
              <a:rPr lang="en-IN" sz="1000" dirty="0"/>
              <a:t>RICE</a:t>
            </a:r>
          </a:p>
          <a:p>
            <a:r>
              <a:rPr lang="en-IN" sz="1000" dirty="0"/>
              <a:t>76767676</a:t>
            </a:r>
          </a:p>
          <a:p>
            <a:r>
              <a:rPr lang="en-IN" sz="1000" dirty="0"/>
              <a:t>100 kg</a:t>
            </a:r>
          </a:p>
          <a:p>
            <a:r>
              <a:rPr lang="en-IN" sz="1000" dirty="0"/>
              <a:t>10000</a:t>
            </a:r>
          </a:p>
        </p:txBody>
      </p:sp>
      <p:pic>
        <p:nvPicPr>
          <p:cNvPr id="12" name="Picture 11">
            <a:extLst>
              <a:ext uri="{FF2B5EF4-FFF2-40B4-BE49-F238E27FC236}">
                <a16:creationId xmlns:a16="http://schemas.microsoft.com/office/drawing/2014/main" id="{CD00FBC4-9256-EB67-D21E-7BD8739B9125}"/>
              </a:ext>
            </a:extLst>
          </p:cNvPr>
          <p:cNvPicPr>
            <a:picLocks noChangeAspect="1"/>
          </p:cNvPicPr>
          <p:nvPr/>
        </p:nvPicPr>
        <p:blipFill>
          <a:blip r:embed="rId2"/>
          <a:stretch>
            <a:fillRect/>
          </a:stretch>
        </p:blipFill>
        <p:spPr>
          <a:xfrm>
            <a:off x="209036" y="957446"/>
            <a:ext cx="4362964" cy="3728854"/>
          </a:xfrm>
          <a:prstGeom prst="rect">
            <a:avLst/>
          </a:prstGeom>
        </p:spPr>
      </p:pic>
      <p:pic>
        <p:nvPicPr>
          <p:cNvPr id="13" name="Picture 12">
            <a:extLst>
              <a:ext uri="{FF2B5EF4-FFF2-40B4-BE49-F238E27FC236}">
                <a16:creationId xmlns:a16="http://schemas.microsoft.com/office/drawing/2014/main" id="{35123DBB-19C4-1E37-FDAA-5BA569561925}"/>
              </a:ext>
            </a:extLst>
          </p:cNvPr>
          <p:cNvPicPr>
            <a:picLocks noChangeAspect="1"/>
          </p:cNvPicPr>
          <p:nvPr/>
        </p:nvPicPr>
        <p:blipFill>
          <a:blip r:embed="rId3"/>
          <a:stretch>
            <a:fillRect/>
          </a:stretch>
        </p:blipFill>
        <p:spPr>
          <a:xfrm>
            <a:off x="4811986" y="957446"/>
            <a:ext cx="4099539" cy="3728854"/>
          </a:xfrm>
          <a:prstGeom prst="rect">
            <a:avLst/>
          </a:prstGeom>
        </p:spPr>
      </p:pic>
      <p:sp>
        <p:nvSpPr>
          <p:cNvPr id="3" name="TextBox 2">
            <a:extLst>
              <a:ext uri="{FF2B5EF4-FFF2-40B4-BE49-F238E27FC236}">
                <a16:creationId xmlns:a16="http://schemas.microsoft.com/office/drawing/2014/main" id="{D9F49A0C-51FF-C99D-A81D-00484055D603}"/>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pic>
        <p:nvPicPr>
          <p:cNvPr id="5" name="Picture 4">
            <a:extLst>
              <a:ext uri="{FF2B5EF4-FFF2-40B4-BE49-F238E27FC236}">
                <a16:creationId xmlns:a16="http://schemas.microsoft.com/office/drawing/2014/main" id="{4E46825E-7BAB-3CCE-858A-268BB132E380}"/>
              </a:ext>
            </a:extLst>
          </p:cNvPr>
          <p:cNvPicPr>
            <a:picLocks noChangeAspect="1"/>
          </p:cNvPicPr>
          <p:nvPr/>
        </p:nvPicPr>
        <p:blipFill>
          <a:blip r:embed="rId4"/>
          <a:stretch>
            <a:fillRect/>
          </a:stretch>
        </p:blipFill>
        <p:spPr>
          <a:xfrm>
            <a:off x="1475378" y="3636995"/>
            <a:ext cx="1675016" cy="556308"/>
          </a:xfrm>
          <a:prstGeom prst="rect">
            <a:avLst/>
          </a:prstGeom>
        </p:spPr>
      </p:pic>
    </p:spTree>
    <p:extLst>
      <p:ext uri="{BB962C8B-B14F-4D97-AF65-F5344CB8AC3E}">
        <p14:creationId xmlns:p14="http://schemas.microsoft.com/office/powerpoint/2010/main" val="122511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C6A0B-633B-92D9-E790-378C3EB53027}"/>
              </a:ext>
            </a:extLst>
          </p:cNvPr>
          <p:cNvSpPr>
            <a:spLocks noGrp="1"/>
          </p:cNvSpPr>
          <p:nvPr>
            <p:ph type="title"/>
          </p:nvPr>
        </p:nvSpPr>
        <p:spPr>
          <a:xfrm>
            <a:off x="1806234" y="0"/>
            <a:ext cx="5735700" cy="278607"/>
          </a:xfrm>
        </p:spPr>
        <p:txBody>
          <a:bodyPr/>
          <a:lstStyle/>
          <a:p>
            <a:pPr algn="ctr"/>
            <a:r>
              <a:rPr lang="en-IN" dirty="0"/>
              <a:t>Customer Page</a:t>
            </a:r>
          </a:p>
        </p:txBody>
      </p:sp>
      <p:pic>
        <p:nvPicPr>
          <p:cNvPr id="6" name="Picture 5">
            <a:extLst>
              <a:ext uri="{FF2B5EF4-FFF2-40B4-BE49-F238E27FC236}">
                <a16:creationId xmlns:a16="http://schemas.microsoft.com/office/drawing/2014/main" id="{5BF88A8D-DEB5-D634-6B1C-24E06140D554}"/>
              </a:ext>
            </a:extLst>
          </p:cNvPr>
          <p:cNvPicPr>
            <a:picLocks noChangeAspect="1"/>
          </p:cNvPicPr>
          <p:nvPr/>
        </p:nvPicPr>
        <p:blipFill>
          <a:blip r:embed="rId2"/>
          <a:stretch>
            <a:fillRect/>
          </a:stretch>
        </p:blipFill>
        <p:spPr>
          <a:xfrm>
            <a:off x="2210472" y="527579"/>
            <a:ext cx="5033291" cy="4544446"/>
          </a:xfrm>
          <a:prstGeom prst="rect">
            <a:avLst/>
          </a:prstGeom>
        </p:spPr>
      </p:pic>
      <p:sp>
        <p:nvSpPr>
          <p:cNvPr id="3" name="TextBox 2">
            <a:extLst>
              <a:ext uri="{FF2B5EF4-FFF2-40B4-BE49-F238E27FC236}">
                <a16:creationId xmlns:a16="http://schemas.microsoft.com/office/drawing/2014/main" id="{897584E0-10A8-7CC6-A43F-282EC051A3DE}"/>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4078655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C6A0B-633B-92D9-E790-378C3EB53027}"/>
              </a:ext>
            </a:extLst>
          </p:cNvPr>
          <p:cNvSpPr>
            <a:spLocks noGrp="1"/>
          </p:cNvSpPr>
          <p:nvPr>
            <p:ph type="title"/>
          </p:nvPr>
        </p:nvSpPr>
        <p:spPr>
          <a:xfrm>
            <a:off x="1799090" y="40775"/>
            <a:ext cx="5735700" cy="591295"/>
          </a:xfrm>
        </p:spPr>
        <p:txBody>
          <a:bodyPr/>
          <a:lstStyle/>
          <a:p>
            <a:pPr algn="ctr"/>
            <a:r>
              <a:rPr lang="en-IN" dirty="0"/>
              <a:t>Micro-Finance Page</a:t>
            </a:r>
          </a:p>
        </p:txBody>
      </p:sp>
      <p:pic>
        <p:nvPicPr>
          <p:cNvPr id="5" name="Picture 4">
            <a:extLst>
              <a:ext uri="{FF2B5EF4-FFF2-40B4-BE49-F238E27FC236}">
                <a16:creationId xmlns:a16="http://schemas.microsoft.com/office/drawing/2014/main" id="{4F578C19-AB57-8915-41E9-B10B34CE18E8}"/>
              </a:ext>
            </a:extLst>
          </p:cNvPr>
          <p:cNvPicPr>
            <a:picLocks noChangeAspect="1"/>
          </p:cNvPicPr>
          <p:nvPr/>
        </p:nvPicPr>
        <p:blipFill>
          <a:blip r:embed="rId2"/>
          <a:stretch>
            <a:fillRect/>
          </a:stretch>
        </p:blipFill>
        <p:spPr>
          <a:xfrm>
            <a:off x="1799090" y="632070"/>
            <a:ext cx="6020322" cy="4383398"/>
          </a:xfrm>
          <a:prstGeom prst="rect">
            <a:avLst/>
          </a:prstGeom>
        </p:spPr>
      </p:pic>
      <p:sp>
        <p:nvSpPr>
          <p:cNvPr id="3" name="TextBox 2">
            <a:extLst>
              <a:ext uri="{FF2B5EF4-FFF2-40B4-BE49-F238E27FC236}">
                <a16:creationId xmlns:a16="http://schemas.microsoft.com/office/drawing/2014/main" id="{6CB5E3FE-29F2-6525-5D35-14CD73C39CD9}"/>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424729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04FC-72D4-A0C3-869D-73B12755536C}"/>
              </a:ext>
            </a:extLst>
          </p:cNvPr>
          <p:cNvSpPr>
            <a:spLocks noGrp="1"/>
          </p:cNvSpPr>
          <p:nvPr>
            <p:ph type="title"/>
          </p:nvPr>
        </p:nvSpPr>
        <p:spPr>
          <a:xfrm>
            <a:off x="995651" y="188447"/>
            <a:ext cx="5735700" cy="562244"/>
          </a:xfrm>
        </p:spPr>
        <p:txBody>
          <a:bodyPr/>
          <a:lstStyle/>
          <a:p>
            <a:pPr algn="ctr"/>
            <a:r>
              <a:rPr lang="en-IN" dirty="0"/>
              <a:t>MetaMask Wallet</a:t>
            </a:r>
          </a:p>
        </p:txBody>
      </p:sp>
      <p:pic>
        <p:nvPicPr>
          <p:cNvPr id="4" name="Picture 3">
            <a:extLst>
              <a:ext uri="{FF2B5EF4-FFF2-40B4-BE49-F238E27FC236}">
                <a16:creationId xmlns:a16="http://schemas.microsoft.com/office/drawing/2014/main" id="{ECAC1D66-6260-8F3F-0C66-E29AA144B5C9}"/>
              </a:ext>
            </a:extLst>
          </p:cNvPr>
          <p:cNvPicPr>
            <a:picLocks noChangeAspect="1"/>
          </p:cNvPicPr>
          <p:nvPr/>
        </p:nvPicPr>
        <p:blipFill>
          <a:blip r:embed="rId3"/>
          <a:stretch>
            <a:fillRect/>
          </a:stretch>
        </p:blipFill>
        <p:spPr>
          <a:xfrm>
            <a:off x="400050" y="1057274"/>
            <a:ext cx="5613133" cy="3714751"/>
          </a:xfrm>
          <a:prstGeom prst="rect">
            <a:avLst/>
          </a:prstGeom>
        </p:spPr>
      </p:pic>
      <p:pic>
        <p:nvPicPr>
          <p:cNvPr id="6" name="Picture 5">
            <a:extLst>
              <a:ext uri="{FF2B5EF4-FFF2-40B4-BE49-F238E27FC236}">
                <a16:creationId xmlns:a16="http://schemas.microsoft.com/office/drawing/2014/main" id="{0536AAFA-7A0C-7C3C-38D4-E1372641F9D7}"/>
              </a:ext>
            </a:extLst>
          </p:cNvPr>
          <p:cNvPicPr>
            <a:picLocks noChangeAspect="1"/>
          </p:cNvPicPr>
          <p:nvPr/>
        </p:nvPicPr>
        <p:blipFill>
          <a:blip r:embed="rId4"/>
          <a:stretch>
            <a:fillRect/>
          </a:stretch>
        </p:blipFill>
        <p:spPr>
          <a:xfrm>
            <a:off x="6246605" y="752690"/>
            <a:ext cx="2431890" cy="4081034"/>
          </a:xfrm>
          <a:prstGeom prst="rect">
            <a:avLst/>
          </a:prstGeom>
        </p:spPr>
      </p:pic>
      <p:sp>
        <p:nvSpPr>
          <p:cNvPr id="3" name="TextBox 2">
            <a:extLst>
              <a:ext uri="{FF2B5EF4-FFF2-40B4-BE49-F238E27FC236}">
                <a16:creationId xmlns:a16="http://schemas.microsoft.com/office/drawing/2014/main" id="{A112D5F9-61DF-829C-60FE-E2AC5E67C8AC}"/>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235215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5"/>
          <p:cNvSpPr txBox="1">
            <a:spLocks noGrp="1"/>
          </p:cNvSpPr>
          <p:nvPr>
            <p:ph type="title"/>
          </p:nvPr>
        </p:nvSpPr>
        <p:spPr>
          <a:xfrm>
            <a:off x="1128700" y="704800"/>
            <a:ext cx="53217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Conclusion</a:t>
            </a:r>
            <a:endParaRPr dirty="0">
              <a:solidFill>
                <a:schemeClr val="lt2"/>
              </a:solidFill>
            </a:endParaRPr>
          </a:p>
        </p:txBody>
      </p:sp>
      <p:sp>
        <p:nvSpPr>
          <p:cNvPr id="232" name="Google Shape;232;p45"/>
          <p:cNvSpPr txBox="1">
            <a:spLocks noGrp="1"/>
          </p:cNvSpPr>
          <p:nvPr>
            <p:ph type="body" idx="4294967295"/>
          </p:nvPr>
        </p:nvSpPr>
        <p:spPr>
          <a:xfrm>
            <a:off x="570750" y="1367300"/>
            <a:ext cx="8002500" cy="32679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r>
              <a:rPr lang="en" sz="1400" dirty="0">
                <a:solidFill>
                  <a:schemeClr val="lt1"/>
                </a:solidFill>
              </a:rPr>
              <a:t>Traditionally, product details have been recorded in physical books, leading to various issues like lost records, security concerns, and traceability problems. However, blockchain technology offers a solution to these issues by providing secure, traceable, and transparent records. This benefits all parties involved in the supply chain, from farmers who can demonstrate the quality of their goods and earn healthy profits, to retailers and customers who can confidently purchase healthy products. This enhanced trust between parties can lead to further collaboration and innovation in the industry. </a:t>
            </a:r>
            <a:endParaRPr sz="1400" dirty="0">
              <a:solidFill>
                <a:schemeClr val="lt1"/>
              </a:solidFill>
            </a:endParaRPr>
          </a:p>
        </p:txBody>
      </p:sp>
      <p:sp>
        <p:nvSpPr>
          <p:cNvPr id="2" name="TextBox 1">
            <a:extLst>
              <a:ext uri="{FF2B5EF4-FFF2-40B4-BE49-F238E27FC236}">
                <a16:creationId xmlns:a16="http://schemas.microsoft.com/office/drawing/2014/main" id="{790D4B78-4F46-185E-A546-6E31D49D4FE0}"/>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1704150" y="115656"/>
            <a:ext cx="5735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Future Scope</a:t>
            </a:r>
            <a:endParaRPr dirty="0"/>
          </a:p>
        </p:txBody>
      </p:sp>
      <p:sp>
        <p:nvSpPr>
          <p:cNvPr id="199" name="Google Shape;199;p41"/>
          <p:cNvSpPr txBox="1">
            <a:spLocks noGrp="1"/>
          </p:cNvSpPr>
          <p:nvPr>
            <p:ph type="body" idx="4294967295"/>
          </p:nvPr>
        </p:nvSpPr>
        <p:spPr>
          <a:xfrm>
            <a:off x="955281" y="844431"/>
            <a:ext cx="6983700" cy="3799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400" dirty="0">
                <a:solidFill>
                  <a:schemeClr val="lt1"/>
                </a:solidFill>
              </a:rPr>
              <a:t>We can also add many features to this project and The potential of blockchain technology extends beyond supply chain management and can be applied to other areas like</a:t>
            </a:r>
            <a:endParaRPr sz="1400" b="1" dirty="0">
              <a:solidFill>
                <a:srgbClr val="F2F2F2"/>
              </a:solidFill>
            </a:endParaRPr>
          </a:p>
          <a:p>
            <a:pPr marL="457200" lvl="0" indent="-317500" algn="just" rtl="0">
              <a:lnSpc>
                <a:spcPct val="150000"/>
              </a:lnSpc>
              <a:spcBef>
                <a:spcPts val="1600"/>
              </a:spcBef>
              <a:spcAft>
                <a:spcPts val="0"/>
              </a:spcAft>
              <a:buClr>
                <a:srgbClr val="F2F2F2"/>
              </a:buClr>
              <a:buSzPts val="1400"/>
              <a:buChar char="❖"/>
            </a:pPr>
            <a:r>
              <a:rPr lang="en-US" sz="1400" dirty="0">
                <a:solidFill>
                  <a:srgbClr val="F2F2F2"/>
                </a:solidFill>
              </a:rPr>
              <a:t>E-Voting System</a:t>
            </a:r>
          </a:p>
          <a:p>
            <a:pPr marL="457200" lvl="0" indent="-317500" algn="just" rtl="0">
              <a:lnSpc>
                <a:spcPct val="150000"/>
              </a:lnSpc>
              <a:spcBef>
                <a:spcPts val="1600"/>
              </a:spcBef>
              <a:spcAft>
                <a:spcPts val="0"/>
              </a:spcAft>
              <a:buClr>
                <a:srgbClr val="F2F2F2"/>
              </a:buClr>
              <a:buSzPts val="1400"/>
              <a:buChar char="❖"/>
            </a:pPr>
            <a:r>
              <a:rPr lang="en-US" sz="1400" dirty="0">
                <a:solidFill>
                  <a:schemeClr val="lt1"/>
                </a:solidFill>
              </a:rPr>
              <a:t>Healthcare record management</a:t>
            </a:r>
          </a:p>
          <a:p>
            <a:pPr indent="-317500" algn="just">
              <a:lnSpc>
                <a:spcPct val="150000"/>
              </a:lnSpc>
              <a:spcBef>
                <a:spcPts val="1600"/>
              </a:spcBef>
              <a:buClr>
                <a:srgbClr val="F2F2F2"/>
              </a:buClr>
              <a:buSzPts val="1400"/>
              <a:buFont typeface="Montserrat"/>
              <a:buChar char="❖"/>
            </a:pPr>
            <a:r>
              <a:rPr lang="en-US" sz="1400" dirty="0">
                <a:solidFill>
                  <a:schemeClr val="lt1"/>
                </a:solidFill>
              </a:rPr>
              <a:t>Intellectual property rights management</a:t>
            </a:r>
          </a:p>
          <a:p>
            <a:pPr indent="-317500" algn="just">
              <a:lnSpc>
                <a:spcPct val="150000"/>
              </a:lnSpc>
              <a:spcBef>
                <a:spcPts val="1600"/>
              </a:spcBef>
              <a:buClr>
                <a:srgbClr val="F2F2F2"/>
              </a:buClr>
              <a:buSzPts val="1400"/>
              <a:buFont typeface="Montserrat"/>
              <a:buChar char="❖"/>
            </a:pPr>
            <a:r>
              <a:rPr lang="en-US" sz="1400" dirty="0">
                <a:solidFill>
                  <a:schemeClr val="lt1"/>
                </a:solidFill>
              </a:rPr>
              <a:t>Gaming, and virtual asset ownership</a:t>
            </a:r>
          </a:p>
          <a:p>
            <a:pPr marL="139700" lvl="0" indent="0" algn="just" rtl="0">
              <a:lnSpc>
                <a:spcPct val="150000"/>
              </a:lnSpc>
              <a:spcBef>
                <a:spcPts val="1600"/>
              </a:spcBef>
              <a:spcAft>
                <a:spcPts val="0"/>
              </a:spcAft>
              <a:buClr>
                <a:srgbClr val="F2F2F2"/>
              </a:buClr>
              <a:buSzPts val="1400"/>
              <a:buNone/>
            </a:pPr>
            <a:endParaRPr lang="en-US" sz="1400" dirty="0">
              <a:solidFill>
                <a:schemeClr val="lt1"/>
              </a:solidFill>
            </a:endParaRPr>
          </a:p>
        </p:txBody>
      </p:sp>
      <p:sp>
        <p:nvSpPr>
          <p:cNvPr id="2" name="TextBox 1">
            <a:extLst>
              <a:ext uri="{FF2B5EF4-FFF2-40B4-BE49-F238E27FC236}">
                <a16:creationId xmlns:a16="http://schemas.microsoft.com/office/drawing/2014/main" id="{FDEEC09C-2A6D-33E3-A7FE-255BA5297E92}"/>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3205216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6"/>
          <p:cNvSpPr txBox="1">
            <a:spLocks noGrp="1"/>
          </p:cNvSpPr>
          <p:nvPr>
            <p:ph type="ctrTitle"/>
          </p:nvPr>
        </p:nvSpPr>
        <p:spPr>
          <a:xfrm>
            <a:off x="2378100" y="2172675"/>
            <a:ext cx="6765900" cy="165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400"/>
              <a:t>THANK YOU!</a:t>
            </a:r>
            <a:endParaRPr sz="7400"/>
          </a:p>
        </p:txBody>
      </p:sp>
      <p:sp>
        <p:nvSpPr>
          <p:cNvPr id="2" name="TextBox 1">
            <a:extLst>
              <a:ext uri="{FF2B5EF4-FFF2-40B4-BE49-F238E27FC236}">
                <a16:creationId xmlns:a16="http://schemas.microsoft.com/office/drawing/2014/main" id="{2A525AAD-9DE1-0846-9315-B243E557DEF2}"/>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7"/>
          <p:cNvSpPr txBox="1">
            <a:spLocks noGrp="1"/>
          </p:cNvSpPr>
          <p:nvPr>
            <p:ph type="title"/>
          </p:nvPr>
        </p:nvSpPr>
        <p:spPr>
          <a:xfrm>
            <a:off x="1128100" y="513700"/>
            <a:ext cx="57357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ABSTRACT</a:t>
            </a:r>
            <a:endParaRPr/>
          </a:p>
        </p:txBody>
      </p:sp>
      <p:sp>
        <p:nvSpPr>
          <p:cNvPr id="165" name="Google Shape;165;p37"/>
          <p:cNvSpPr txBox="1"/>
          <p:nvPr/>
        </p:nvSpPr>
        <p:spPr>
          <a:xfrm>
            <a:off x="774100" y="1010500"/>
            <a:ext cx="64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166" name="Google Shape;166;p37"/>
          <p:cNvSpPr txBox="1"/>
          <p:nvPr/>
        </p:nvSpPr>
        <p:spPr>
          <a:xfrm>
            <a:off x="774100" y="3061525"/>
            <a:ext cx="72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
        <p:nvSpPr>
          <p:cNvPr id="167" name="Google Shape;167;p37"/>
          <p:cNvSpPr txBox="1"/>
          <p:nvPr/>
        </p:nvSpPr>
        <p:spPr>
          <a:xfrm>
            <a:off x="889150" y="1553125"/>
            <a:ext cx="7214700" cy="1908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latin typeface="Montserrat"/>
                <a:ea typeface="Montserrat"/>
                <a:cs typeface="Montserrat"/>
                <a:sym typeface="Montserrat"/>
              </a:rPr>
              <a:t>There is a prevalence of food fraud in which unhealthy food is marketed as healthy, leading to serious health problems such as heart attacks, especially among young people. Additionally, many farmers are not receiving fair compensation for their crops, leading to financial difficulties and even suicides. However, blockchain technology can help to address these issues by enabling better monitoring and control of the food supply chain and ensuring that farmers receive adequate compensation, resulting in healthier food for consumers.</a:t>
            </a:r>
            <a:endParaRPr>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0CF06002-7DC9-4D12-0228-17944D70A6D0}"/>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9"/>
          <p:cNvSpPr txBox="1">
            <a:spLocks noGrp="1"/>
          </p:cNvSpPr>
          <p:nvPr>
            <p:ph type="title"/>
          </p:nvPr>
        </p:nvSpPr>
        <p:spPr>
          <a:xfrm>
            <a:off x="1610875" y="375726"/>
            <a:ext cx="4629300" cy="5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System</a:t>
            </a:r>
            <a:endParaRPr dirty="0"/>
          </a:p>
        </p:txBody>
      </p:sp>
      <p:sp>
        <p:nvSpPr>
          <p:cNvPr id="184" name="Google Shape;184;p39"/>
          <p:cNvSpPr txBox="1">
            <a:spLocks noGrp="1"/>
          </p:cNvSpPr>
          <p:nvPr>
            <p:ph type="body" idx="1"/>
          </p:nvPr>
        </p:nvSpPr>
        <p:spPr>
          <a:xfrm>
            <a:off x="405250" y="1251774"/>
            <a:ext cx="4946400" cy="3261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dirty="0"/>
              <a:t>In the traditional way of recording food details, it was done manually on a book or a register. The end user will not be able to access and verify whether the product is grown organically or not.</a:t>
            </a:r>
            <a:endParaRPr dirty="0"/>
          </a:p>
          <a:p>
            <a:pPr marL="0" lvl="0" indent="0" algn="just" rtl="0">
              <a:lnSpc>
                <a:spcPct val="115000"/>
              </a:lnSpc>
              <a:spcBef>
                <a:spcPts val="1600"/>
              </a:spcBef>
              <a:spcAft>
                <a:spcPts val="0"/>
              </a:spcAft>
              <a:buNone/>
            </a:pPr>
            <a:r>
              <a:rPr lang="en" b="1" dirty="0"/>
              <a:t>Few Drawbacks:</a:t>
            </a:r>
            <a:endParaRPr b="1" dirty="0"/>
          </a:p>
          <a:p>
            <a:pPr marL="457200" lvl="0" indent="-317500" algn="just" rtl="0">
              <a:lnSpc>
                <a:spcPct val="115000"/>
              </a:lnSpc>
              <a:spcBef>
                <a:spcPts val="1600"/>
              </a:spcBef>
              <a:spcAft>
                <a:spcPts val="0"/>
              </a:spcAft>
              <a:buSzPts val="1400"/>
              <a:buChar char="❖"/>
            </a:pPr>
            <a:r>
              <a:rPr lang="en" dirty="0"/>
              <a:t>Anyone can able to change the data.</a:t>
            </a:r>
            <a:endParaRPr dirty="0"/>
          </a:p>
          <a:p>
            <a:pPr marL="457200" lvl="0" indent="-317500" algn="just" rtl="0">
              <a:lnSpc>
                <a:spcPct val="115000"/>
              </a:lnSpc>
              <a:spcBef>
                <a:spcPts val="0"/>
              </a:spcBef>
              <a:spcAft>
                <a:spcPts val="0"/>
              </a:spcAft>
              <a:buSzPts val="1400"/>
              <a:buChar char="❖"/>
            </a:pPr>
            <a:r>
              <a:rPr lang="en" dirty="0"/>
              <a:t>No Traceability.</a:t>
            </a:r>
            <a:endParaRPr dirty="0"/>
          </a:p>
          <a:p>
            <a:pPr marL="457200" lvl="0" indent="-317500" algn="just" rtl="0">
              <a:lnSpc>
                <a:spcPct val="115000"/>
              </a:lnSpc>
              <a:spcBef>
                <a:spcPts val="0"/>
              </a:spcBef>
              <a:spcAft>
                <a:spcPts val="0"/>
              </a:spcAft>
              <a:buSzPts val="1400"/>
              <a:buChar char="❖"/>
            </a:pPr>
            <a:r>
              <a:rPr lang="en" dirty="0"/>
              <a:t>No Transparency.</a:t>
            </a:r>
            <a:endParaRPr dirty="0"/>
          </a:p>
          <a:p>
            <a:pPr marL="457200" lvl="0" indent="-317500" algn="just" rtl="0">
              <a:lnSpc>
                <a:spcPct val="115000"/>
              </a:lnSpc>
              <a:spcBef>
                <a:spcPts val="0"/>
              </a:spcBef>
              <a:spcAft>
                <a:spcPts val="0"/>
              </a:spcAft>
              <a:buSzPts val="1400"/>
              <a:buChar char="❖"/>
            </a:pPr>
            <a:r>
              <a:rPr lang="en" dirty="0"/>
              <a:t>Trust issues for customers with the products.</a:t>
            </a:r>
            <a:endParaRPr dirty="0"/>
          </a:p>
        </p:txBody>
      </p:sp>
      <p:pic>
        <p:nvPicPr>
          <p:cNvPr id="185" name="Google Shape;185;p39"/>
          <p:cNvPicPr preferRelativeResize="0"/>
          <p:nvPr/>
        </p:nvPicPr>
        <p:blipFill>
          <a:blip r:embed="rId3">
            <a:alphaModFix/>
          </a:blip>
          <a:stretch>
            <a:fillRect/>
          </a:stretch>
        </p:blipFill>
        <p:spPr>
          <a:xfrm>
            <a:off x="5239400" y="2013375"/>
            <a:ext cx="2607775" cy="1738099"/>
          </a:xfrm>
          <a:prstGeom prst="rect">
            <a:avLst/>
          </a:prstGeom>
          <a:noFill/>
          <a:ln>
            <a:noFill/>
          </a:ln>
        </p:spPr>
      </p:pic>
      <p:sp>
        <p:nvSpPr>
          <p:cNvPr id="2" name="TextBox 1">
            <a:extLst>
              <a:ext uri="{FF2B5EF4-FFF2-40B4-BE49-F238E27FC236}">
                <a16:creationId xmlns:a16="http://schemas.microsoft.com/office/drawing/2014/main" id="{B8C3D908-AA06-89CC-3789-F0A244E96C36}"/>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9"/>
          <p:cNvSpPr txBox="1">
            <a:spLocks noGrp="1"/>
          </p:cNvSpPr>
          <p:nvPr>
            <p:ph type="title"/>
          </p:nvPr>
        </p:nvSpPr>
        <p:spPr>
          <a:xfrm>
            <a:off x="1560868" y="342902"/>
            <a:ext cx="4629300" cy="5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Proposed System</a:t>
            </a:r>
            <a:endParaRPr dirty="0"/>
          </a:p>
        </p:txBody>
      </p:sp>
      <p:sp>
        <p:nvSpPr>
          <p:cNvPr id="184" name="Google Shape;184;p39"/>
          <p:cNvSpPr txBox="1">
            <a:spLocks noGrp="1"/>
          </p:cNvSpPr>
          <p:nvPr>
            <p:ph type="body" idx="1"/>
          </p:nvPr>
        </p:nvSpPr>
        <p:spPr>
          <a:xfrm>
            <a:off x="426681" y="1241138"/>
            <a:ext cx="4946400" cy="3261300"/>
          </a:xfrm>
          <a:prstGeom prst="rect">
            <a:avLst/>
          </a:prstGeom>
        </p:spPr>
        <p:txBody>
          <a:bodyPr spcFirstLastPara="1" wrap="square" lIns="91425" tIns="91425" rIns="91425" bIns="91425" anchor="t" anchorCtr="0">
            <a:noAutofit/>
          </a:bodyPr>
          <a:lstStyle/>
          <a:p>
            <a:pPr marL="285750" lvl="0" indent="-285750" algn="just" rtl="0">
              <a:lnSpc>
                <a:spcPct val="115000"/>
              </a:lnSpc>
              <a:spcBef>
                <a:spcPts val="0"/>
              </a:spcBef>
              <a:spcAft>
                <a:spcPts val="0"/>
              </a:spcAft>
              <a:buFont typeface="Wingdings" panose="05000000000000000000" pitchFamily="2" charset="2"/>
              <a:buChar char="v"/>
            </a:pPr>
            <a:r>
              <a:rPr lang="en-US" dirty="0"/>
              <a:t>Since the supply chain is so fragmented, the transfer of credible information is slow and many times not to be found.</a:t>
            </a:r>
          </a:p>
          <a:p>
            <a:pPr marL="285750" lvl="0" indent="-285750" algn="just" rtl="0">
              <a:lnSpc>
                <a:spcPct val="115000"/>
              </a:lnSpc>
              <a:spcBef>
                <a:spcPts val="0"/>
              </a:spcBef>
              <a:spcAft>
                <a:spcPts val="0"/>
              </a:spcAft>
              <a:buFont typeface="Wingdings" panose="05000000000000000000" pitchFamily="2" charset="2"/>
              <a:buChar char="v"/>
            </a:pPr>
            <a:r>
              <a:rPr lang="en-US" dirty="0"/>
              <a:t>Most of the losses produced here are due to misinformation, miscommunication and lack of trust between the different tiers. </a:t>
            </a:r>
          </a:p>
          <a:p>
            <a:pPr marL="285750" lvl="0" indent="-285750" algn="just" rtl="0">
              <a:lnSpc>
                <a:spcPct val="115000"/>
              </a:lnSpc>
              <a:spcBef>
                <a:spcPts val="0"/>
              </a:spcBef>
              <a:spcAft>
                <a:spcPts val="0"/>
              </a:spcAft>
              <a:buFont typeface="Wingdings" panose="05000000000000000000" pitchFamily="2" charset="2"/>
              <a:buChar char="v"/>
            </a:pPr>
            <a:r>
              <a:rPr lang="en-US" dirty="0"/>
              <a:t>Introduction of blockchain can cause the fragmented nature of this supply chain to be simplified.</a:t>
            </a:r>
          </a:p>
          <a:p>
            <a:pPr marL="285750" lvl="0" indent="-285750" algn="just" rtl="0">
              <a:lnSpc>
                <a:spcPct val="115000"/>
              </a:lnSpc>
              <a:spcBef>
                <a:spcPts val="0"/>
              </a:spcBef>
              <a:spcAft>
                <a:spcPts val="0"/>
              </a:spcAft>
              <a:buFont typeface="Wingdings" panose="05000000000000000000" pitchFamily="2" charset="2"/>
              <a:buChar char="v"/>
            </a:pPr>
            <a:r>
              <a:rPr lang="en-US" dirty="0"/>
              <a:t>Every information related to the product is saved in to the blockchain that enables the user to trace-back whether the product is safe or not.</a:t>
            </a:r>
          </a:p>
          <a:p>
            <a:pPr marL="285750" lvl="0" indent="-285750" algn="just" rtl="0">
              <a:lnSpc>
                <a:spcPct val="115000"/>
              </a:lnSpc>
              <a:spcBef>
                <a:spcPts val="0"/>
              </a:spcBef>
              <a:spcAft>
                <a:spcPts val="0"/>
              </a:spcAft>
              <a:buFont typeface="Wingdings" panose="05000000000000000000" pitchFamily="2" charset="2"/>
              <a:buChar char="v"/>
            </a:pPr>
            <a:endParaRPr lang="en-US" dirty="0"/>
          </a:p>
          <a:p>
            <a:pPr marL="285750" lvl="0" indent="-285750" algn="just" rtl="0">
              <a:lnSpc>
                <a:spcPct val="115000"/>
              </a:lnSpc>
              <a:spcBef>
                <a:spcPts val="0"/>
              </a:spcBef>
              <a:spcAft>
                <a:spcPts val="0"/>
              </a:spcAft>
              <a:buFont typeface="Wingdings" panose="05000000000000000000" pitchFamily="2" charset="2"/>
              <a:buChar char="v"/>
            </a:pPr>
            <a:endParaRPr lang="en-IN" dirty="0"/>
          </a:p>
        </p:txBody>
      </p:sp>
      <p:pic>
        <p:nvPicPr>
          <p:cNvPr id="1028" name="Picture 4" descr="What is Blockchain? Guide for understanding blockchain basics">
            <a:extLst>
              <a:ext uri="{FF2B5EF4-FFF2-40B4-BE49-F238E27FC236}">
                <a16:creationId xmlns:a16="http://schemas.microsoft.com/office/drawing/2014/main" id="{852477DE-3784-5B71-0D78-75A121CD6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00" r="17761"/>
          <a:stretch/>
        </p:blipFill>
        <p:spPr bwMode="auto">
          <a:xfrm>
            <a:off x="5711426" y="1389459"/>
            <a:ext cx="3136108" cy="29343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B4290D-A344-C078-DFF8-C20E36C43A33}"/>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205849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228E2D-886B-BCA4-4E8C-F04F767C48C8}"/>
              </a:ext>
            </a:extLst>
          </p:cNvPr>
          <p:cNvSpPr>
            <a:spLocks noGrp="1"/>
          </p:cNvSpPr>
          <p:nvPr>
            <p:ph type="title"/>
          </p:nvPr>
        </p:nvSpPr>
        <p:spPr>
          <a:xfrm>
            <a:off x="938500" y="445025"/>
            <a:ext cx="5735700" cy="619394"/>
          </a:xfrm>
        </p:spPr>
        <p:txBody>
          <a:bodyPr/>
          <a:lstStyle/>
          <a:p>
            <a:r>
              <a:rPr lang="en-IN" dirty="0"/>
              <a:t>Software Requirements</a:t>
            </a:r>
          </a:p>
        </p:txBody>
      </p:sp>
      <p:sp>
        <p:nvSpPr>
          <p:cNvPr id="5" name="TextBox 4">
            <a:extLst>
              <a:ext uri="{FF2B5EF4-FFF2-40B4-BE49-F238E27FC236}">
                <a16:creationId xmlns:a16="http://schemas.microsoft.com/office/drawing/2014/main" id="{17725DFB-6DB6-46ED-E707-4511E129B6BA}"/>
              </a:ext>
            </a:extLst>
          </p:cNvPr>
          <p:cNvSpPr txBox="1"/>
          <p:nvPr/>
        </p:nvSpPr>
        <p:spPr>
          <a:xfrm>
            <a:off x="964406" y="1478756"/>
            <a:ext cx="2278666" cy="2960875"/>
          </a:xfrm>
          <a:prstGeom prst="rect">
            <a:avLst/>
          </a:prstGeom>
          <a:noFill/>
        </p:spPr>
        <p:txBody>
          <a:bodyPr wrap="square" rtlCol="0">
            <a:spAutoFit/>
          </a:bodyPr>
          <a:lstStyle/>
          <a:p>
            <a:pPr>
              <a:lnSpc>
                <a:spcPct val="150000"/>
              </a:lnSpc>
            </a:pPr>
            <a:r>
              <a:rPr lang="en-IN" dirty="0">
                <a:solidFill>
                  <a:schemeClr val="bg1"/>
                </a:solidFill>
              </a:rPr>
              <a:t>Operating System</a:t>
            </a:r>
          </a:p>
          <a:p>
            <a:pPr>
              <a:lnSpc>
                <a:spcPct val="150000"/>
              </a:lnSpc>
            </a:pPr>
            <a:r>
              <a:rPr lang="en-IN" dirty="0">
                <a:solidFill>
                  <a:schemeClr val="bg1"/>
                </a:solidFill>
              </a:rPr>
              <a:t>Coding Language</a:t>
            </a:r>
          </a:p>
          <a:p>
            <a:pPr>
              <a:lnSpc>
                <a:spcPct val="150000"/>
              </a:lnSpc>
            </a:pPr>
            <a:r>
              <a:rPr lang="en-IN" dirty="0">
                <a:solidFill>
                  <a:schemeClr val="bg1"/>
                </a:solidFill>
              </a:rPr>
              <a:t>IDLE Tool</a:t>
            </a:r>
          </a:p>
          <a:p>
            <a:pPr>
              <a:lnSpc>
                <a:spcPct val="150000"/>
              </a:lnSpc>
            </a:pPr>
            <a:endParaRPr lang="en-IN" dirty="0">
              <a:solidFill>
                <a:schemeClr val="bg1"/>
              </a:solidFill>
            </a:endParaRPr>
          </a:p>
          <a:p>
            <a:pPr>
              <a:lnSpc>
                <a:spcPct val="150000"/>
              </a:lnSpc>
            </a:pPr>
            <a:r>
              <a:rPr lang="en-IN" b="1" dirty="0">
                <a:solidFill>
                  <a:schemeClr val="bg1"/>
                </a:solidFill>
              </a:rPr>
              <a:t>Tools for Deployment:</a:t>
            </a:r>
          </a:p>
          <a:p>
            <a:pPr>
              <a:lnSpc>
                <a:spcPct val="150000"/>
              </a:lnSpc>
            </a:pPr>
            <a:r>
              <a:rPr lang="en-IN" dirty="0">
                <a:solidFill>
                  <a:schemeClr val="bg1"/>
                </a:solidFill>
              </a:rPr>
              <a:t>Ganache</a:t>
            </a:r>
          </a:p>
          <a:p>
            <a:pPr>
              <a:lnSpc>
                <a:spcPct val="150000"/>
              </a:lnSpc>
            </a:pPr>
            <a:r>
              <a:rPr lang="en-IN" dirty="0">
                <a:solidFill>
                  <a:schemeClr val="bg1"/>
                </a:solidFill>
              </a:rPr>
              <a:t>Truffle</a:t>
            </a:r>
          </a:p>
          <a:p>
            <a:pPr>
              <a:lnSpc>
                <a:spcPct val="150000"/>
              </a:lnSpc>
            </a:pPr>
            <a:r>
              <a:rPr lang="en-IN" dirty="0">
                <a:solidFill>
                  <a:schemeClr val="bg1"/>
                </a:solidFill>
              </a:rPr>
              <a:t>MetaMask</a:t>
            </a:r>
          </a:p>
          <a:p>
            <a:pPr>
              <a:lnSpc>
                <a:spcPct val="150000"/>
              </a:lnSpc>
            </a:pPr>
            <a:r>
              <a:rPr lang="en-IN" dirty="0">
                <a:solidFill>
                  <a:schemeClr val="bg1"/>
                </a:solidFill>
              </a:rPr>
              <a:t>Nodejs</a:t>
            </a:r>
          </a:p>
        </p:txBody>
      </p:sp>
      <p:sp>
        <p:nvSpPr>
          <p:cNvPr id="6" name="TextBox 5">
            <a:extLst>
              <a:ext uri="{FF2B5EF4-FFF2-40B4-BE49-F238E27FC236}">
                <a16:creationId xmlns:a16="http://schemas.microsoft.com/office/drawing/2014/main" id="{DAE6EF92-F6D0-7369-18B2-31D499550FFE}"/>
              </a:ext>
            </a:extLst>
          </p:cNvPr>
          <p:cNvSpPr txBox="1"/>
          <p:nvPr/>
        </p:nvSpPr>
        <p:spPr>
          <a:xfrm>
            <a:off x="3243072" y="1478756"/>
            <a:ext cx="2278666" cy="2960875"/>
          </a:xfrm>
          <a:prstGeom prst="rect">
            <a:avLst/>
          </a:prstGeom>
          <a:noFill/>
        </p:spPr>
        <p:txBody>
          <a:bodyPr wrap="square" rtlCol="0">
            <a:spAutoFit/>
          </a:bodyPr>
          <a:lstStyle/>
          <a:p>
            <a:pPr>
              <a:lnSpc>
                <a:spcPct val="150000"/>
              </a:lnSpc>
            </a:pPr>
            <a:r>
              <a:rPr lang="en-IN" dirty="0">
                <a:solidFill>
                  <a:schemeClr val="bg1"/>
                </a:solidFill>
              </a:rPr>
              <a:t>: Windows 11</a:t>
            </a:r>
          </a:p>
          <a:p>
            <a:pPr>
              <a:lnSpc>
                <a:spcPct val="150000"/>
              </a:lnSpc>
            </a:pPr>
            <a:r>
              <a:rPr lang="en-IN" dirty="0">
                <a:solidFill>
                  <a:schemeClr val="bg1"/>
                </a:solidFill>
              </a:rPr>
              <a:t>: Solidity (v0.5.16)</a:t>
            </a:r>
          </a:p>
          <a:p>
            <a:pPr>
              <a:lnSpc>
                <a:spcPct val="150000"/>
              </a:lnSpc>
            </a:pPr>
            <a:r>
              <a:rPr lang="en-IN" dirty="0">
                <a:solidFill>
                  <a:schemeClr val="bg1"/>
                </a:solidFill>
              </a:rPr>
              <a:t>: Visual Studio Code</a:t>
            </a:r>
          </a:p>
          <a:p>
            <a:pPr>
              <a:lnSpc>
                <a:spcPct val="150000"/>
              </a:lnSpc>
            </a:pPr>
            <a:endParaRPr lang="en-IN" dirty="0">
              <a:solidFill>
                <a:schemeClr val="bg1"/>
              </a:solidFill>
            </a:endParaRPr>
          </a:p>
          <a:p>
            <a:pPr>
              <a:lnSpc>
                <a:spcPct val="150000"/>
              </a:lnSpc>
            </a:pPr>
            <a:endParaRPr lang="en-IN" b="1" dirty="0">
              <a:solidFill>
                <a:schemeClr val="bg1"/>
              </a:solidFill>
            </a:endParaRPr>
          </a:p>
          <a:p>
            <a:pPr>
              <a:lnSpc>
                <a:spcPct val="150000"/>
              </a:lnSpc>
            </a:pPr>
            <a:r>
              <a:rPr lang="en-IN" dirty="0">
                <a:solidFill>
                  <a:schemeClr val="bg1"/>
                </a:solidFill>
              </a:rPr>
              <a:t>: v7.5.0</a:t>
            </a:r>
          </a:p>
          <a:p>
            <a:pPr>
              <a:lnSpc>
                <a:spcPct val="150000"/>
              </a:lnSpc>
            </a:pPr>
            <a:r>
              <a:rPr lang="en-IN" dirty="0">
                <a:solidFill>
                  <a:schemeClr val="bg1"/>
                </a:solidFill>
              </a:rPr>
              <a:t>: v5.6.6</a:t>
            </a:r>
          </a:p>
          <a:p>
            <a:pPr>
              <a:lnSpc>
                <a:spcPct val="150000"/>
              </a:lnSpc>
            </a:pPr>
            <a:r>
              <a:rPr lang="en-IN" dirty="0">
                <a:solidFill>
                  <a:schemeClr val="bg1"/>
                </a:solidFill>
              </a:rPr>
              <a:t>: 10.14</a:t>
            </a:r>
          </a:p>
          <a:p>
            <a:pPr>
              <a:lnSpc>
                <a:spcPct val="150000"/>
              </a:lnSpc>
            </a:pPr>
            <a:r>
              <a:rPr lang="en-IN" dirty="0">
                <a:solidFill>
                  <a:schemeClr val="bg1"/>
                </a:solidFill>
              </a:rPr>
              <a:t>: v18.12.1</a:t>
            </a:r>
          </a:p>
        </p:txBody>
      </p:sp>
      <p:pic>
        <p:nvPicPr>
          <p:cNvPr id="2050" name="Picture 2" descr="Creating &amp; Deploying a Smart Contract using Truffle framework &amp; Ganache-CLI  — Part 2 | by Romil Jain | Coinmonks | Medium">
            <a:extLst>
              <a:ext uri="{FF2B5EF4-FFF2-40B4-BE49-F238E27FC236}">
                <a16:creationId xmlns:a16="http://schemas.microsoft.com/office/drawing/2014/main" id="{E6EC744A-2F9B-D9D2-09CA-34800AA32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63" y="921544"/>
            <a:ext cx="3048850" cy="1707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taMask Wallet Review">
            <a:extLst>
              <a:ext uri="{FF2B5EF4-FFF2-40B4-BE49-F238E27FC236}">
                <a16:creationId xmlns:a16="http://schemas.microsoft.com/office/drawing/2014/main" id="{1B6F6554-2172-08BB-0AB5-306658AA5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644" y="3105419"/>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2960C6-0D21-7EA7-BC11-80B461113432}"/>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134999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228E2D-886B-BCA4-4E8C-F04F767C48C8}"/>
              </a:ext>
            </a:extLst>
          </p:cNvPr>
          <p:cNvSpPr>
            <a:spLocks noGrp="1"/>
          </p:cNvSpPr>
          <p:nvPr>
            <p:ph type="title"/>
          </p:nvPr>
        </p:nvSpPr>
        <p:spPr>
          <a:xfrm>
            <a:off x="774194" y="930800"/>
            <a:ext cx="5735700" cy="619394"/>
          </a:xfrm>
        </p:spPr>
        <p:txBody>
          <a:bodyPr/>
          <a:lstStyle/>
          <a:p>
            <a:r>
              <a:rPr lang="en-IN" dirty="0"/>
              <a:t>Hardware Requirements</a:t>
            </a:r>
          </a:p>
        </p:txBody>
      </p:sp>
      <p:sp>
        <p:nvSpPr>
          <p:cNvPr id="5" name="TextBox 4">
            <a:extLst>
              <a:ext uri="{FF2B5EF4-FFF2-40B4-BE49-F238E27FC236}">
                <a16:creationId xmlns:a16="http://schemas.microsoft.com/office/drawing/2014/main" id="{17725DFB-6DB6-46ED-E707-4511E129B6BA}"/>
              </a:ext>
            </a:extLst>
          </p:cNvPr>
          <p:cNvSpPr txBox="1"/>
          <p:nvPr/>
        </p:nvSpPr>
        <p:spPr>
          <a:xfrm>
            <a:off x="800100" y="1964531"/>
            <a:ext cx="2278666" cy="1991379"/>
          </a:xfrm>
          <a:prstGeom prst="rect">
            <a:avLst/>
          </a:prstGeom>
          <a:noFill/>
        </p:spPr>
        <p:txBody>
          <a:bodyPr wrap="square" rtlCol="0">
            <a:spAutoFit/>
          </a:bodyPr>
          <a:lstStyle/>
          <a:p>
            <a:pPr>
              <a:lnSpc>
                <a:spcPct val="150000"/>
              </a:lnSpc>
            </a:pPr>
            <a:r>
              <a:rPr lang="en-IN" dirty="0">
                <a:solidFill>
                  <a:schemeClr val="bg1"/>
                </a:solidFill>
              </a:rPr>
              <a:t>Processor</a:t>
            </a:r>
          </a:p>
          <a:p>
            <a:pPr>
              <a:lnSpc>
                <a:spcPct val="150000"/>
              </a:lnSpc>
            </a:pPr>
            <a:r>
              <a:rPr lang="en-IN" dirty="0">
                <a:solidFill>
                  <a:schemeClr val="bg1"/>
                </a:solidFill>
              </a:rPr>
              <a:t>Hard Disk</a:t>
            </a:r>
          </a:p>
          <a:p>
            <a:pPr>
              <a:lnSpc>
                <a:spcPct val="150000"/>
              </a:lnSpc>
            </a:pPr>
            <a:r>
              <a:rPr lang="en-IN" dirty="0">
                <a:solidFill>
                  <a:schemeClr val="bg1"/>
                </a:solidFill>
              </a:rPr>
              <a:t>Mouse</a:t>
            </a:r>
          </a:p>
          <a:p>
            <a:pPr>
              <a:lnSpc>
                <a:spcPct val="150000"/>
              </a:lnSpc>
            </a:pPr>
            <a:r>
              <a:rPr lang="en-IN" dirty="0">
                <a:solidFill>
                  <a:schemeClr val="bg1"/>
                </a:solidFill>
              </a:rPr>
              <a:t>RAM</a:t>
            </a:r>
          </a:p>
          <a:p>
            <a:pPr>
              <a:lnSpc>
                <a:spcPct val="150000"/>
              </a:lnSpc>
            </a:pPr>
            <a:r>
              <a:rPr lang="en-IN" dirty="0">
                <a:solidFill>
                  <a:schemeClr val="bg1"/>
                </a:solidFill>
              </a:rPr>
              <a:t>Min Upload Bandwidth</a:t>
            </a:r>
          </a:p>
          <a:p>
            <a:pPr>
              <a:lnSpc>
                <a:spcPct val="150000"/>
              </a:lnSpc>
            </a:pPr>
            <a:r>
              <a:rPr lang="en-IN" dirty="0">
                <a:solidFill>
                  <a:schemeClr val="bg1"/>
                </a:solidFill>
              </a:rPr>
              <a:t>Internet Connection</a:t>
            </a:r>
          </a:p>
        </p:txBody>
      </p:sp>
      <p:sp>
        <p:nvSpPr>
          <p:cNvPr id="6" name="TextBox 5">
            <a:extLst>
              <a:ext uri="{FF2B5EF4-FFF2-40B4-BE49-F238E27FC236}">
                <a16:creationId xmlns:a16="http://schemas.microsoft.com/office/drawing/2014/main" id="{DAE6EF92-F6D0-7369-18B2-31D499550FFE}"/>
              </a:ext>
            </a:extLst>
          </p:cNvPr>
          <p:cNvSpPr txBox="1"/>
          <p:nvPr/>
        </p:nvSpPr>
        <p:spPr>
          <a:xfrm>
            <a:off x="3078766" y="1964531"/>
            <a:ext cx="2278666" cy="1991379"/>
          </a:xfrm>
          <a:prstGeom prst="rect">
            <a:avLst/>
          </a:prstGeom>
          <a:noFill/>
        </p:spPr>
        <p:txBody>
          <a:bodyPr wrap="square" rtlCol="0">
            <a:spAutoFit/>
          </a:bodyPr>
          <a:lstStyle/>
          <a:p>
            <a:pPr>
              <a:lnSpc>
                <a:spcPct val="150000"/>
              </a:lnSpc>
            </a:pPr>
            <a:r>
              <a:rPr lang="en-IN" dirty="0">
                <a:solidFill>
                  <a:schemeClr val="bg1"/>
                </a:solidFill>
              </a:rPr>
              <a:t>: AMD </a:t>
            </a:r>
            <a:r>
              <a:rPr lang="en-IN" dirty="0" err="1">
                <a:solidFill>
                  <a:schemeClr val="bg1"/>
                </a:solidFill>
              </a:rPr>
              <a:t>Ryzen</a:t>
            </a:r>
            <a:r>
              <a:rPr lang="en-IN" dirty="0">
                <a:solidFill>
                  <a:schemeClr val="bg1"/>
                </a:solidFill>
              </a:rPr>
              <a:t> 5</a:t>
            </a:r>
          </a:p>
          <a:p>
            <a:pPr>
              <a:lnSpc>
                <a:spcPct val="150000"/>
              </a:lnSpc>
            </a:pPr>
            <a:r>
              <a:rPr lang="en-IN" dirty="0">
                <a:solidFill>
                  <a:schemeClr val="bg1"/>
                </a:solidFill>
              </a:rPr>
              <a:t>: 140 GB SSD</a:t>
            </a:r>
          </a:p>
          <a:p>
            <a:pPr>
              <a:lnSpc>
                <a:spcPct val="150000"/>
              </a:lnSpc>
            </a:pPr>
            <a:r>
              <a:rPr lang="en-IN" dirty="0">
                <a:solidFill>
                  <a:schemeClr val="bg1"/>
                </a:solidFill>
              </a:rPr>
              <a:t>: Logitech</a:t>
            </a:r>
          </a:p>
          <a:p>
            <a:pPr>
              <a:lnSpc>
                <a:spcPct val="150000"/>
              </a:lnSpc>
            </a:pPr>
            <a:r>
              <a:rPr lang="en-IN" dirty="0">
                <a:solidFill>
                  <a:schemeClr val="bg1"/>
                </a:solidFill>
              </a:rPr>
              <a:t>: 4 GB (Minimum)</a:t>
            </a:r>
          </a:p>
          <a:p>
            <a:pPr>
              <a:lnSpc>
                <a:spcPct val="150000"/>
              </a:lnSpc>
            </a:pPr>
            <a:r>
              <a:rPr lang="en-IN" dirty="0">
                <a:solidFill>
                  <a:schemeClr val="bg1"/>
                </a:solidFill>
              </a:rPr>
              <a:t>: 1.7 Mbps</a:t>
            </a:r>
          </a:p>
          <a:p>
            <a:pPr>
              <a:lnSpc>
                <a:spcPct val="150000"/>
              </a:lnSpc>
            </a:pPr>
            <a:endParaRPr lang="en-IN" dirty="0">
              <a:solidFill>
                <a:schemeClr val="bg1"/>
              </a:solidFill>
            </a:endParaRPr>
          </a:p>
        </p:txBody>
      </p:sp>
      <p:sp>
        <p:nvSpPr>
          <p:cNvPr id="2" name="TextBox 1">
            <a:extLst>
              <a:ext uri="{FF2B5EF4-FFF2-40B4-BE49-F238E27FC236}">
                <a16:creationId xmlns:a16="http://schemas.microsoft.com/office/drawing/2014/main" id="{042C3ACB-21DC-4A4C-6650-29C351BA134E}"/>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378797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369494" y="601432"/>
            <a:ext cx="5735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Functional Requirements</a:t>
            </a:r>
            <a:endParaRPr dirty="0"/>
          </a:p>
        </p:txBody>
      </p:sp>
      <p:sp>
        <p:nvSpPr>
          <p:cNvPr id="199" name="Google Shape;199;p41"/>
          <p:cNvSpPr txBox="1">
            <a:spLocks noGrp="1"/>
          </p:cNvSpPr>
          <p:nvPr>
            <p:ph type="body" idx="4294967295"/>
          </p:nvPr>
        </p:nvSpPr>
        <p:spPr>
          <a:xfrm>
            <a:off x="676675" y="1401644"/>
            <a:ext cx="6983700" cy="2741731"/>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600"/>
              </a:spcBef>
              <a:spcAft>
                <a:spcPts val="0"/>
              </a:spcAft>
              <a:buClr>
                <a:srgbClr val="F2F2F2"/>
              </a:buClr>
              <a:buSzPts val="1400"/>
              <a:buChar char="❖"/>
            </a:pPr>
            <a:r>
              <a:rPr lang="en-IN" sz="1400" dirty="0">
                <a:solidFill>
                  <a:srgbClr val="F2F2F2"/>
                </a:solidFill>
              </a:rPr>
              <a:t>T</a:t>
            </a:r>
            <a:r>
              <a:rPr lang="en" sz="1400" dirty="0">
                <a:solidFill>
                  <a:srgbClr val="F2F2F2"/>
                </a:solidFill>
              </a:rPr>
              <a:t>he farmer should able to register his data in the blockchain.</a:t>
            </a:r>
          </a:p>
          <a:p>
            <a:pPr marL="457200" lvl="0" indent="-317500" algn="just" rtl="0">
              <a:lnSpc>
                <a:spcPct val="150000"/>
              </a:lnSpc>
              <a:spcBef>
                <a:spcPts val="1600"/>
              </a:spcBef>
              <a:spcAft>
                <a:spcPts val="0"/>
              </a:spcAft>
              <a:buClr>
                <a:srgbClr val="F2F2F2"/>
              </a:buClr>
              <a:buSzPts val="1400"/>
              <a:buChar char="❖"/>
            </a:pPr>
            <a:r>
              <a:rPr lang="en" sz="1400" dirty="0">
                <a:solidFill>
                  <a:srgbClr val="F2F2F2"/>
                </a:solidFill>
              </a:rPr>
              <a:t>The farmer should be able to enter his product details.</a:t>
            </a:r>
          </a:p>
          <a:p>
            <a:pPr marL="457200" lvl="0" indent="-317500" algn="just" rtl="0">
              <a:lnSpc>
                <a:spcPct val="150000"/>
              </a:lnSpc>
              <a:spcBef>
                <a:spcPts val="1600"/>
              </a:spcBef>
              <a:spcAft>
                <a:spcPts val="0"/>
              </a:spcAft>
              <a:buClr>
                <a:srgbClr val="F2F2F2"/>
              </a:buClr>
              <a:buSzPts val="1400"/>
              <a:buChar char="❖"/>
            </a:pPr>
            <a:r>
              <a:rPr lang="en" sz="1400" dirty="0">
                <a:solidFill>
                  <a:srgbClr val="F2F2F2"/>
                </a:solidFill>
              </a:rPr>
              <a:t>The Lab Technician should be able to approve the product.</a:t>
            </a:r>
          </a:p>
          <a:p>
            <a:pPr marL="457200" lvl="0" indent="-317500" algn="just" rtl="0">
              <a:lnSpc>
                <a:spcPct val="150000"/>
              </a:lnSpc>
              <a:spcBef>
                <a:spcPts val="1600"/>
              </a:spcBef>
              <a:spcAft>
                <a:spcPts val="0"/>
              </a:spcAft>
              <a:buClr>
                <a:srgbClr val="F2F2F2"/>
              </a:buClr>
              <a:buSzPts val="1400"/>
              <a:buChar char="❖"/>
            </a:pPr>
            <a:r>
              <a:rPr lang="en" sz="1400" dirty="0">
                <a:solidFill>
                  <a:srgbClr val="F2F2F2"/>
                </a:solidFill>
              </a:rPr>
              <a:t>The custmer is able to check the product details and its history.</a:t>
            </a:r>
            <a:endParaRPr lang="en-IN" sz="1400" dirty="0">
              <a:solidFill>
                <a:srgbClr val="F2F2F2"/>
              </a:solidFill>
            </a:endParaRPr>
          </a:p>
          <a:p>
            <a:pPr marL="457200" lvl="0" indent="-317500" algn="just" rtl="0">
              <a:lnSpc>
                <a:spcPct val="150000"/>
              </a:lnSpc>
              <a:spcBef>
                <a:spcPts val="1600"/>
              </a:spcBef>
              <a:spcAft>
                <a:spcPts val="0"/>
              </a:spcAft>
              <a:buClr>
                <a:srgbClr val="F2F2F2"/>
              </a:buClr>
              <a:buSzPts val="1400"/>
              <a:buChar char="❖"/>
            </a:pPr>
            <a:r>
              <a:rPr lang="en-IN" sz="1400" dirty="0">
                <a:solidFill>
                  <a:srgbClr val="F2F2F2"/>
                </a:solidFill>
              </a:rPr>
              <a:t>The customer should be able to process the micro-funds to the farmer.</a:t>
            </a:r>
          </a:p>
        </p:txBody>
      </p:sp>
      <p:sp>
        <p:nvSpPr>
          <p:cNvPr id="2" name="TextBox 1">
            <a:extLst>
              <a:ext uri="{FF2B5EF4-FFF2-40B4-BE49-F238E27FC236}">
                <a16:creationId xmlns:a16="http://schemas.microsoft.com/office/drawing/2014/main" id="{CE6521BF-F74D-EC3F-F101-3DDEBA541804}"/>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1295358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369494" y="601432"/>
            <a:ext cx="5735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Non-Functional Requirements</a:t>
            </a:r>
            <a:endParaRPr dirty="0"/>
          </a:p>
        </p:txBody>
      </p:sp>
      <p:sp>
        <p:nvSpPr>
          <p:cNvPr id="199" name="Google Shape;199;p41"/>
          <p:cNvSpPr txBox="1">
            <a:spLocks noGrp="1"/>
          </p:cNvSpPr>
          <p:nvPr>
            <p:ph type="body" idx="4294967295"/>
          </p:nvPr>
        </p:nvSpPr>
        <p:spPr>
          <a:xfrm>
            <a:off x="698106" y="1365925"/>
            <a:ext cx="6983700" cy="2741731"/>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600"/>
              </a:spcBef>
              <a:spcAft>
                <a:spcPts val="0"/>
              </a:spcAft>
              <a:buClr>
                <a:srgbClr val="F2F2F2"/>
              </a:buClr>
              <a:buSzPts val="1400"/>
              <a:buChar char="❖"/>
            </a:pPr>
            <a:r>
              <a:rPr lang="en-IN" sz="1400" dirty="0">
                <a:solidFill>
                  <a:srgbClr val="F2F2F2"/>
                </a:solidFill>
              </a:rPr>
              <a:t>Data is immutable</a:t>
            </a:r>
          </a:p>
          <a:p>
            <a:pPr marL="457200" lvl="0" indent="-317500" algn="just" rtl="0">
              <a:lnSpc>
                <a:spcPct val="150000"/>
              </a:lnSpc>
              <a:spcBef>
                <a:spcPts val="1600"/>
              </a:spcBef>
              <a:spcAft>
                <a:spcPts val="0"/>
              </a:spcAft>
              <a:buClr>
                <a:srgbClr val="F2F2F2"/>
              </a:buClr>
              <a:buSzPts val="1400"/>
              <a:buChar char="❖"/>
            </a:pPr>
            <a:r>
              <a:rPr lang="en-IN" sz="1400" dirty="0">
                <a:solidFill>
                  <a:srgbClr val="F2F2F2"/>
                </a:solidFill>
              </a:rPr>
              <a:t>Transparency of data</a:t>
            </a:r>
          </a:p>
          <a:p>
            <a:pPr marL="457200" lvl="0" indent="-317500" algn="just" rtl="0">
              <a:lnSpc>
                <a:spcPct val="150000"/>
              </a:lnSpc>
              <a:spcBef>
                <a:spcPts val="1600"/>
              </a:spcBef>
              <a:spcAft>
                <a:spcPts val="0"/>
              </a:spcAft>
              <a:buClr>
                <a:srgbClr val="F2F2F2"/>
              </a:buClr>
              <a:buSzPts val="1400"/>
              <a:buChar char="❖"/>
            </a:pPr>
            <a:r>
              <a:rPr lang="en-IN" sz="1400" dirty="0">
                <a:solidFill>
                  <a:srgbClr val="F2F2F2"/>
                </a:solidFill>
              </a:rPr>
              <a:t>Portability of devices</a:t>
            </a:r>
          </a:p>
          <a:p>
            <a:pPr marL="457200" lvl="0" indent="-317500" algn="just" rtl="0">
              <a:lnSpc>
                <a:spcPct val="150000"/>
              </a:lnSpc>
              <a:spcBef>
                <a:spcPts val="1600"/>
              </a:spcBef>
              <a:spcAft>
                <a:spcPts val="0"/>
              </a:spcAft>
              <a:buClr>
                <a:srgbClr val="F2F2F2"/>
              </a:buClr>
              <a:buSzPts val="1400"/>
              <a:buChar char="❖"/>
            </a:pPr>
            <a:r>
              <a:rPr lang="en-IN" sz="1400" dirty="0">
                <a:solidFill>
                  <a:srgbClr val="F2F2F2"/>
                </a:solidFill>
              </a:rPr>
              <a:t>Reliable </a:t>
            </a:r>
          </a:p>
          <a:p>
            <a:pPr marL="457200" lvl="0" indent="-317500" algn="just" rtl="0">
              <a:lnSpc>
                <a:spcPct val="150000"/>
              </a:lnSpc>
              <a:spcBef>
                <a:spcPts val="1600"/>
              </a:spcBef>
              <a:spcAft>
                <a:spcPts val="0"/>
              </a:spcAft>
              <a:buClr>
                <a:srgbClr val="F2F2F2"/>
              </a:buClr>
              <a:buSzPts val="1400"/>
              <a:buChar char="❖"/>
            </a:pPr>
            <a:r>
              <a:rPr lang="en-IN" sz="1400" dirty="0">
                <a:solidFill>
                  <a:srgbClr val="F2F2F2"/>
                </a:solidFill>
              </a:rPr>
              <a:t>Security</a:t>
            </a:r>
          </a:p>
          <a:p>
            <a:pPr marL="139700" lvl="0" indent="0" algn="just" rtl="0">
              <a:lnSpc>
                <a:spcPct val="150000"/>
              </a:lnSpc>
              <a:spcBef>
                <a:spcPts val="1600"/>
              </a:spcBef>
              <a:spcAft>
                <a:spcPts val="0"/>
              </a:spcAft>
              <a:buClr>
                <a:srgbClr val="F2F2F2"/>
              </a:buClr>
              <a:buSzPts val="1400"/>
              <a:buNone/>
            </a:pPr>
            <a:endParaRPr lang="en-IN" sz="1400" dirty="0">
              <a:solidFill>
                <a:srgbClr val="F2F2F2"/>
              </a:solidFill>
            </a:endParaRPr>
          </a:p>
        </p:txBody>
      </p:sp>
      <p:sp>
        <p:nvSpPr>
          <p:cNvPr id="2" name="TextBox 1">
            <a:extLst>
              <a:ext uri="{FF2B5EF4-FFF2-40B4-BE49-F238E27FC236}">
                <a16:creationId xmlns:a16="http://schemas.microsoft.com/office/drawing/2014/main" id="{D469F95C-0463-5CD5-3C6E-D2DD53C1518D}"/>
              </a:ext>
            </a:extLst>
          </p:cNvPr>
          <p:cNvSpPr txBox="1"/>
          <p:nvPr/>
        </p:nvSpPr>
        <p:spPr>
          <a:xfrm>
            <a:off x="7879556" y="4835723"/>
            <a:ext cx="1435894" cy="276999"/>
          </a:xfrm>
          <a:prstGeom prst="rect">
            <a:avLst/>
          </a:prstGeom>
          <a:noFill/>
        </p:spPr>
        <p:txBody>
          <a:bodyPr wrap="square" rtlCol="0">
            <a:spAutoFit/>
          </a:bodyPr>
          <a:lstStyle/>
          <a:p>
            <a:r>
              <a:rPr lang="en-IN" sz="1200" dirty="0">
                <a:solidFill>
                  <a:schemeClr val="bg1">
                    <a:lumMod val="65000"/>
                  </a:schemeClr>
                </a:solidFill>
                <a:latin typeface="Montserrat" panose="00000500000000000000" pitchFamily="2" charset="0"/>
              </a:rPr>
              <a:t>IT Department</a:t>
            </a:r>
          </a:p>
        </p:txBody>
      </p:sp>
    </p:spTree>
    <p:extLst>
      <p:ext uri="{BB962C8B-B14F-4D97-AF65-F5344CB8AC3E}">
        <p14:creationId xmlns:p14="http://schemas.microsoft.com/office/powerpoint/2010/main" val="115727622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1078</Words>
  <Application>Microsoft Office PowerPoint</Application>
  <PresentationFormat>On-screen Show (16:9)</PresentationFormat>
  <Paragraphs>151</Paragraphs>
  <Slides>29</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Montserrat Medium</vt:lpstr>
      <vt:lpstr>Montserrat ExtraBold</vt:lpstr>
      <vt:lpstr>Montserrat</vt:lpstr>
      <vt:lpstr>Wingdings</vt:lpstr>
      <vt:lpstr>Arial</vt:lpstr>
      <vt:lpstr>Futuristic Background by Slidesgo</vt:lpstr>
      <vt:lpstr>Food Supply Chain Management Using Smart Contracts in Blockchain Technology</vt:lpstr>
      <vt:lpstr>Problem Statement</vt:lpstr>
      <vt:lpstr>ABSTRACT</vt:lpstr>
      <vt:lpstr>Existing System</vt:lpstr>
      <vt:lpstr>Proposed System</vt:lpstr>
      <vt:lpstr>Software Requirements</vt:lpstr>
      <vt:lpstr>Hardware Requirements</vt:lpstr>
      <vt:lpstr>Functional Requirements</vt:lpstr>
      <vt:lpstr>Non-Functional Requirements</vt:lpstr>
      <vt:lpstr>Smart Contracts in Blockchain Technology</vt:lpstr>
      <vt:lpstr>System Architecture</vt:lpstr>
      <vt:lpstr>UML DIAGRAMS</vt:lpstr>
      <vt:lpstr>Use Case Diagram</vt:lpstr>
      <vt:lpstr>Class Diagram</vt:lpstr>
      <vt:lpstr>Sequence Diagram</vt:lpstr>
      <vt:lpstr>Activity Diagram</vt:lpstr>
      <vt:lpstr>Deployment Diagram</vt:lpstr>
      <vt:lpstr>Blockchain Technology</vt:lpstr>
      <vt:lpstr>Blockchain Technology</vt:lpstr>
      <vt:lpstr>Blockchain Technology</vt:lpstr>
      <vt:lpstr>RESULT SCREENS</vt:lpstr>
      <vt:lpstr>Product Registration Page</vt:lpstr>
      <vt:lpstr>Quality Testing Page</vt:lpstr>
      <vt:lpstr>Customer Page</vt:lpstr>
      <vt:lpstr>Micro-Finance Page</vt:lpstr>
      <vt:lpstr>MetaMask Wallet</vt:lpstr>
      <vt:lpstr>Conclusion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Supply Chain Management Using Smart Contracts in Blockchain Technology</dc:title>
  <cp:lastModifiedBy>Ashwin Tarun</cp:lastModifiedBy>
  <cp:revision>23</cp:revision>
  <dcterms:modified xsi:type="dcterms:W3CDTF">2023-05-01T16:13:31Z</dcterms:modified>
</cp:coreProperties>
</file>